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10" r:id="rId5"/>
    <p:sldId id="511" r:id="rId6"/>
    <p:sldId id="448" r:id="rId7"/>
    <p:sldId id="449" r:id="rId8"/>
    <p:sldId id="502" r:id="rId9"/>
    <p:sldId id="491" r:id="rId10"/>
    <p:sldId id="492" r:id="rId11"/>
    <p:sldId id="589" r:id="rId12"/>
    <p:sldId id="592" r:id="rId13"/>
    <p:sldId id="590" r:id="rId14"/>
    <p:sldId id="591" r:id="rId15"/>
    <p:sldId id="553" r:id="rId16"/>
    <p:sldId id="501" r:id="rId17"/>
    <p:sldId id="463" r:id="rId18"/>
    <p:sldId id="450" r:id="rId19"/>
    <p:sldId id="451" r:id="rId20"/>
    <p:sldId id="460" r:id="rId21"/>
    <p:sldId id="464" r:id="rId22"/>
    <p:sldId id="504" r:id="rId23"/>
    <p:sldId id="465" r:id="rId24"/>
    <p:sldId id="466" r:id="rId25"/>
    <p:sldId id="490" r:id="rId26"/>
    <p:sldId id="483" r:id="rId27"/>
    <p:sldId id="495" r:id="rId28"/>
    <p:sldId id="468" r:id="rId29"/>
    <p:sldId id="493" r:id="rId30"/>
    <p:sldId id="469" r:id="rId31"/>
    <p:sldId id="484" r:id="rId32"/>
    <p:sldId id="509" r:id="rId33"/>
    <p:sldId id="508" r:id="rId34"/>
    <p:sldId id="505" r:id="rId35"/>
    <p:sldId id="506" r:id="rId36"/>
    <p:sldId id="507" r:id="rId37"/>
    <p:sldId id="634" r:id="rId38"/>
    <p:sldId id="485" r:id="rId39"/>
    <p:sldId id="486" r:id="rId40"/>
    <p:sldId id="487" r:id="rId41"/>
    <p:sldId id="630" r:id="rId42"/>
    <p:sldId id="488" r:id="rId43"/>
    <p:sldId id="633" r:id="rId44"/>
    <p:sldId id="631" r:id="rId45"/>
    <p:sldId id="496" r:id="rId46"/>
    <p:sldId id="497" r:id="rId47"/>
    <p:sldId id="499" r:id="rId48"/>
    <p:sldId id="494" r:id="rId49"/>
    <p:sldId id="489" r:id="rId50"/>
    <p:sldId id="477" r:id="rId51"/>
    <p:sldId id="500" r:id="rId52"/>
    <p:sldId id="635" r:id="rId53"/>
    <p:sldId id="552" r:id="rId5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510"/>
            <p14:sldId id="511"/>
            <p14:sldId id="448"/>
            <p14:sldId id="449"/>
            <p14:sldId id="502"/>
            <p14:sldId id="491"/>
            <p14:sldId id="492"/>
            <p14:sldId id="589"/>
            <p14:sldId id="592"/>
            <p14:sldId id="590"/>
            <p14:sldId id="591"/>
            <p14:sldId id="553"/>
            <p14:sldId id="501"/>
            <p14:sldId id="463"/>
            <p14:sldId id="450"/>
            <p14:sldId id="451"/>
            <p14:sldId id="460"/>
            <p14:sldId id="464"/>
            <p14:sldId id="504"/>
            <p14:sldId id="465"/>
            <p14:sldId id="466"/>
            <p14:sldId id="490"/>
            <p14:sldId id="483"/>
            <p14:sldId id="495"/>
            <p14:sldId id="468"/>
            <p14:sldId id="493"/>
            <p14:sldId id="469"/>
            <p14:sldId id="484"/>
            <p14:sldId id="509"/>
            <p14:sldId id="508"/>
            <p14:sldId id="505"/>
            <p14:sldId id="506"/>
            <p14:sldId id="507"/>
            <p14:sldId id="634"/>
            <p14:sldId id="485"/>
            <p14:sldId id="486"/>
            <p14:sldId id="487"/>
            <p14:sldId id="630"/>
            <p14:sldId id="488"/>
            <p14:sldId id="633"/>
            <p14:sldId id="631"/>
            <p14:sldId id="496"/>
            <p14:sldId id="497"/>
            <p14:sldId id="499"/>
            <p14:sldId id="494"/>
            <p14:sldId id="489"/>
            <p14:sldId id="477"/>
            <p14:sldId id="500"/>
            <p14:sldId id="635"/>
            <p14:sldId id="552"/>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749" y="77"/>
      </p:cViewPr>
      <p:guideLst>
        <p:guide orient="horz" pos="2227"/>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9-08-17T07:35:38"/>
    </inkml:context>
    <inkml:brush xml:id="br0">
      <inkml:brushProperty name="width" value="0.05" units="cm"/>
      <inkml:brushProperty name="height" value="0.05" units="cm"/>
      <inkml:brushProperty name="color" value="#ff0066"/>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1023" units="cm"/>
        </inkml:traceFormat>
        <inkml:channelProperties>
          <inkml:channelProperty channel="X" name="resolution" value="1000" units="1/cm"/>
          <inkml:channelProperty channel="Y" name="resolution" value="1000" units="1/cm"/>
          <inkml:channelProperty channel="F" name="resolution" value="2.84167" units="1/cm"/>
        </inkml:channelProperties>
      </inkml:inkSource>
      <inkml:timestamp xml:id="ts0" timeString="2019-08-17T07:35:43"/>
    </inkml:context>
    <inkml:brush xml:id="br0">
      <inkml:brushProperty name="width" value="0.05" units="cm"/>
      <inkml:brushProperty name="height" value="0.05" units="cm"/>
      <inkml:brushProperty name="color" value="#ff0066"/>
    </inkml:brush>
  </inkml:definitions>
  <inkml:trace contextRef="#ctx0" brushRef="#br0">33 43 1024,'-33'-43'-33,"-9"43"0,42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endParaRPr lang="zh-CN" altLang="en-US" dirty="0"/>
          </a:p>
          <a:p>
            <a:r>
              <a:rPr lang="en-US" altLang="zh-CN" dirty="0"/>
              <a:t>\item </a:t>
            </a:r>
            <a:r>
              <a:rPr lang="zh-CN" altLang="en-US" dirty="0"/>
              <a:t>细胞突起是由细胞体延伸出来的细长部分，又可分为树突和轴突。</a:t>
            </a:r>
            <a:endParaRPr lang="zh-CN" altLang="en-US" dirty="0"/>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endParaRPr lang="zh-CN" altLang="en-US" dirty="0"/>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神经网络的通用近似性质也被证明对于其它类型的激活函数，比如ReLU，也都是适用的。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Consider a parameter w in </a:t>
                </a:r>
                <a14:m>
                  <m:oMath xmlns:m="http://schemas.openxmlformats.org/officeDocument/2006/math">
                    <m:r>
                      <a:rPr lang="zh-TW" altLang="en-US" sz="1200" i="1">
                        <a:latin typeface="Cambria Math" panose="02040503050406030204" pitchFamily="18" charset="0"/>
                      </a:rPr>
                      <m:t>𝜃</m:t>
                    </m:r>
                  </m:oMath>
                </a14:m>
                <a:endParaRPr lang="zh-TW" altLang="en-US" sz="1200" dirty="0"/>
              </a:p>
              <a:p>
                <a:endParaRPr lang="zh-TW" altLang="en-US" dirty="0"/>
              </a:p>
            </p:txBody>
          </p:sp>
        </mc:Choice>
        <mc:Fallback>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smtClean="0"/>
                  <a:t>Consider a parameter w in </a:t>
                </a:r>
                <a:r>
                  <a:rPr lang="zh-TW" altLang="en-US" sz="1200" i="0">
                    <a:latin typeface="Cambria Math" panose="02040503050406030204" pitchFamily="18" charset="0"/>
                  </a:rPr>
                  <a:t>𝜃</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835025" y="2784475"/>
            <a:ext cx="7315200" cy="195738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trike="noStrike" noProof="1">
              <a:solidFill>
                <a:srgbClr val="FFFFFF"/>
              </a:solidFill>
            </a:endParaRPr>
          </a:p>
        </p:txBody>
      </p:sp>
      <p:pic>
        <p:nvPicPr>
          <p:cNvPr id="3075" name="图片 1" descr="nndl"/>
          <p:cNvPicPr>
            <a:picLocks noChangeAspect="1"/>
          </p:cNvPicPr>
          <p:nvPr/>
        </p:nvPicPr>
        <p:blipFill>
          <a:blip r:embed="rId2"/>
          <a:stretch>
            <a:fillRect/>
          </a:stretch>
        </p:blipFill>
        <p:spPr>
          <a:xfrm>
            <a:off x="2222500" y="1603375"/>
            <a:ext cx="4699000" cy="1089025"/>
          </a:xfrm>
          <a:prstGeom prst="rect">
            <a:avLst/>
          </a:prstGeom>
          <a:noFill/>
          <a:ln w="9525">
            <a:noFill/>
          </a:ln>
        </p:spPr>
      </p:pic>
      <p:pic>
        <p:nvPicPr>
          <p:cNvPr id="3076" name="图片 2" descr="gaofei"/>
          <p:cNvPicPr>
            <a:picLocks noChangeAspect="1"/>
          </p:cNvPicPr>
          <p:nvPr/>
        </p:nvPicPr>
        <p:blipFill>
          <a:blip r:embed="rId3"/>
          <a:stretch>
            <a:fillRect/>
          </a:stretch>
        </p:blipFill>
        <p:spPr>
          <a:xfrm>
            <a:off x="2667000" y="4811713"/>
            <a:ext cx="3651250" cy="1390650"/>
          </a:xfrm>
          <a:prstGeom prst="rect">
            <a:avLst/>
          </a:prstGeom>
          <a:noFill/>
          <a:ln w="9525">
            <a:noFill/>
          </a:ln>
        </p:spPr>
      </p:pic>
      <p:pic>
        <p:nvPicPr>
          <p:cNvPr id="3077" name="图片 13" descr="脑部 (5)"/>
          <p:cNvPicPr>
            <a:picLocks noChangeAspect="1"/>
          </p:cNvPicPr>
          <p:nvPr/>
        </p:nvPicPr>
        <p:blipFill>
          <a:blip r:embed="rId4"/>
          <a:stretch>
            <a:fillRect/>
          </a:stretch>
        </p:blipFill>
        <p:spPr>
          <a:xfrm>
            <a:off x="3949700" y="331788"/>
            <a:ext cx="1085850" cy="1085850"/>
          </a:xfrm>
          <a:prstGeom prst="rect">
            <a:avLst/>
          </a:prstGeom>
          <a:noFill/>
          <a:ln w="9525">
            <a:noFill/>
          </a:ln>
        </p:spPr>
      </p:pic>
      <p:sp>
        <p:nvSpPr>
          <p:cNvPr id="2" name="Rectangle 10"/>
          <p:cNvSpPr/>
          <p:nvPr/>
        </p:nvSpPr>
        <p:spPr>
          <a:xfrm>
            <a:off x="835025" y="2784475"/>
            <a:ext cx="7315200" cy="1957388"/>
          </a:xfrm>
          <a:prstGeom prst="rect">
            <a:avLst/>
          </a:prstGeom>
          <a:noFill/>
          <a:ln w="6350" cap="rnd" cmpd="sng" algn="ctr">
            <a:solidFill>
              <a:schemeClr val="accent5"/>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trike="noStrike" noProof="1">
              <a:solidFill>
                <a:srgbClr val="FFFFFF"/>
              </a:solidFill>
            </a:endParaRPr>
          </a:p>
        </p:txBody>
      </p:sp>
      <p:pic>
        <p:nvPicPr>
          <p:cNvPr id="3079" name="图片 2" descr="nndl"/>
          <p:cNvPicPr>
            <a:picLocks noChangeAspect="1"/>
          </p:cNvPicPr>
          <p:nvPr/>
        </p:nvPicPr>
        <p:blipFill>
          <a:blip r:embed="rId2"/>
          <a:stretch>
            <a:fillRect/>
          </a:stretch>
        </p:blipFill>
        <p:spPr>
          <a:xfrm>
            <a:off x="2222500" y="1603375"/>
            <a:ext cx="4699000" cy="1089025"/>
          </a:xfrm>
          <a:prstGeom prst="rect">
            <a:avLst/>
          </a:prstGeom>
          <a:noFill/>
          <a:ln w="9525">
            <a:noFill/>
          </a:ln>
        </p:spPr>
      </p:pic>
      <p:pic>
        <p:nvPicPr>
          <p:cNvPr id="3080" name="图片 4" descr="gaofei"/>
          <p:cNvPicPr>
            <a:picLocks noChangeAspect="1"/>
          </p:cNvPicPr>
          <p:nvPr/>
        </p:nvPicPr>
        <p:blipFill>
          <a:blip r:embed="rId3"/>
          <a:stretch>
            <a:fillRect/>
          </a:stretch>
        </p:blipFill>
        <p:spPr>
          <a:xfrm>
            <a:off x="2667000" y="4811713"/>
            <a:ext cx="3651250" cy="1390650"/>
          </a:xfrm>
          <a:prstGeom prst="rect">
            <a:avLst/>
          </a:prstGeom>
          <a:noFill/>
          <a:ln w="9525">
            <a:noFill/>
          </a:ln>
        </p:spPr>
      </p:pic>
      <p:pic>
        <p:nvPicPr>
          <p:cNvPr id="3081" name="图片 13" descr="脑部 (5)"/>
          <p:cNvPicPr>
            <a:picLocks noChangeAspect="1"/>
          </p:cNvPicPr>
          <p:nvPr/>
        </p:nvPicPr>
        <p:blipFill>
          <a:blip r:embed="rId4"/>
          <a:stretch>
            <a:fillRect/>
          </a:stretch>
        </p:blipFill>
        <p:spPr>
          <a:xfrm>
            <a:off x="3949700" y="331788"/>
            <a:ext cx="1085850" cy="1085850"/>
          </a:xfrm>
          <a:prstGeom prst="rect">
            <a:avLst/>
          </a:prstGeom>
          <a:noFill/>
          <a:ln w="9525">
            <a:noFill/>
          </a:ln>
        </p:spPr>
      </p:pic>
      <p:sp>
        <p:nvSpPr>
          <p:cNvPr id="8" name="Title 7"/>
          <p:cNvSpPr>
            <a:spLocks noGrp="1"/>
          </p:cNvSpPr>
          <p:nvPr>
            <p:ph type="ctrTitle"/>
          </p:nvPr>
        </p:nvSpPr>
        <p:spPr>
          <a:xfrm>
            <a:off x="1062990" y="3023236"/>
            <a:ext cx="6858000" cy="1514475"/>
          </a:xfrm>
        </p:spPr>
        <p:txBody>
          <a:bodyPr anchor="ctr"/>
          <a:lstStyle>
            <a:lvl1pPr algn="ctr">
              <a:defRPr sz="4000" b="1" u="none" strike="noStrike" kern="1200" cap="none" spc="600" normalizeH="0">
                <a:solidFill>
                  <a:schemeClr val="accent4"/>
                </a:solidFill>
                <a:uFillTx/>
                <a:latin typeface="微软雅黑" panose="020B0503020204020204" pitchFamily="34" charset="-122"/>
                <a:ea typeface="微软雅黑" panose="020B0503020204020204" pitchFamily="34" charset="-122"/>
              </a:defRPr>
            </a:lvl1pPr>
          </a:lstStyle>
          <a:p>
            <a:pPr fontAlgn="base"/>
            <a:endParaRPr lang="en-US" strike="noStrike" noProof="1"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749300" y="2438400"/>
            <a:ext cx="7315200" cy="1955800"/>
          </a:xfrm>
          <a:prstGeom prst="rect">
            <a:avLst/>
          </a:prstGeom>
          <a:noFill/>
          <a:ln w="6350" cap="rnd" cmpd="sng" algn="ctr">
            <a:solidFill>
              <a:schemeClr val="accent4">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trike="noStrike" noProof="1">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4000" b="1">
                <a:solidFill>
                  <a:srgbClr val="FFC000"/>
                </a:solidFill>
                <a:latin typeface="微软雅黑" panose="020B0503020204020204" pitchFamily="34" charset="-122"/>
                <a:ea typeface="微软雅黑" panose="020B0503020204020204" pitchFamily="34" charset="-122"/>
              </a:defRPr>
            </a:lvl1pPr>
          </a:lstStyle>
          <a:p>
            <a:pPr fontAlgn="base"/>
            <a:endParaRPr lang="en-US" strike="noStrike" noProof="1"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末尾幻灯片">
    <p:bg>
      <p:bgPr>
        <a:noFill/>
        <a:effectLst/>
      </p:bgPr>
    </p:bg>
    <p:spTree>
      <p:nvGrpSpPr>
        <p:cNvPr id="1" name=""/>
        <p:cNvGrpSpPr/>
        <p:nvPr/>
      </p:nvGrpSpPr>
      <p:grpSpPr>
        <a:xfrm>
          <a:off x="0" y="0"/>
          <a:ext cx="0" cy="0"/>
          <a:chOff x="0" y="0"/>
          <a:chExt cx="0" cy="0"/>
        </a:xfrm>
      </p:grpSpPr>
      <p:grpSp>
        <p:nvGrpSpPr>
          <p:cNvPr id="5122" name="组合 1"/>
          <p:cNvGrpSpPr/>
          <p:nvPr/>
        </p:nvGrpSpPr>
        <p:grpSpPr>
          <a:xfrm>
            <a:off x="-1031875" y="911225"/>
            <a:ext cx="2628900" cy="3646488"/>
            <a:chOff x="-1265" y="1436"/>
            <a:chExt cx="4140" cy="5742"/>
          </a:xfrm>
        </p:grpSpPr>
        <p:grpSp>
          <p:nvGrpSpPr>
            <p:cNvPr id="5123" name="组合 8"/>
            <p:cNvGrpSpPr/>
            <p:nvPr/>
          </p:nvGrpSpPr>
          <p:grpSpPr>
            <a:xfrm>
              <a:off x="-1265" y="1436"/>
              <a:ext cx="4140" cy="5742"/>
              <a:chOff x="-1072086" y="911153"/>
              <a:chExt cx="3506257" cy="3646353"/>
            </a:xfrm>
          </p:grpSpPr>
          <p:sp>
            <p:nvSpPr>
              <p:cNvPr id="6" name="任意多边形: 形状 5"/>
              <p:cNvSpPr/>
              <p:nvPr userDrawn="1">
                <p:custDataLst>
                  <p:tags r:id="rId2"/>
                </p:custDataLst>
              </p:nvPr>
            </p:nvSpPr>
            <p:spPr>
              <a:xfrm rot="17984747">
                <a:off x="-1303972" y="1143038"/>
                <a:ext cx="3534185" cy="3070413"/>
              </a:xfrm>
              <a:custGeom>
                <a:avLst/>
                <a:gdLst>
                  <a:gd name="connsiteX0" fmla="*/ 3520181 w 3534185"/>
                  <a:gd name="connsiteY0" fmla="*/ 0 h 3070413"/>
                  <a:gd name="connsiteX1" fmla="*/ 3522218 w 3534185"/>
                  <a:gd name="connsiteY1" fmla="*/ 6560 h 3070413"/>
                  <a:gd name="connsiteX2" fmla="*/ 3534185 w 3534185"/>
                  <a:gd name="connsiteY2" fmla="*/ 125272 h 3070413"/>
                  <a:gd name="connsiteX3" fmla="*/ 3534185 w 3534185"/>
                  <a:gd name="connsiteY3" fmla="*/ 2481371 h 3070413"/>
                  <a:gd name="connsiteX4" fmla="*/ 2945143 w 3534185"/>
                  <a:gd name="connsiteY4" fmla="*/ 3070413 h 3070413"/>
                  <a:gd name="connsiteX5" fmla="*/ 589042 w 3534185"/>
                  <a:gd name="connsiteY5" fmla="*/ 3070413 h 3070413"/>
                  <a:gd name="connsiteX6" fmla="*/ 0 w 3534185"/>
                  <a:gd name="connsiteY6" fmla="*/ 2481371 h 3070413"/>
                  <a:gd name="connsiteX7" fmla="*/ 0 w 3534185"/>
                  <a:gd name="connsiteY7" fmla="*/ 2011605 h 3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185" h="3070413">
                    <a:moveTo>
                      <a:pt x="3520181" y="0"/>
                    </a:moveTo>
                    <a:lnTo>
                      <a:pt x="3522218" y="6560"/>
                    </a:lnTo>
                    <a:cubicBezTo>
                      <a:pt x="3530064" y="44905"/>
                      <a:pt x="3534185" y="84607"/>
                      <a:pt x="3534185" y="125272"/>
                    </a:cubicBezTo>
                    <a:lnTo>
                      <a:pt x="3534185" y="2481371"/>
                    </a:lnTo>
                    <a:cubicBezTo>
                      <a:pt x="3534185" y="2806690"/>
                      <a:pt x="3270462" y="3070413"/>
                      <a:pt x="2945143" y="3070413"/>
                    </a:cubicBezTo>
                    <a:lnTo>
                      <a:pt x="589042" y="3070413"/>
                    </a:lnTo>
                    <a:cubicBezTo>
                      <a:pt x="263723" y="3070413"/>
                      <a:pt x="0" y="2806690"/>
                      <a:pt x="0" y="2481371"/>
                    </a:cubicBezTo>
                    <a:lnTo>
                      <a:pt x="0" y="2011605"/>
                    </a:lnTo>
                    <a:close/>
                  </a:path>
                </a:pathLst>
              </a:custGeom>
              <a:solidFill>
                <a:srgbClr val="0018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00" strike="noStrike" noProof="1">
                  <a:solidFill>
                    <a:schemeClr val="bg1"/>
                  </a:solidFill>
                </a:endParaRPr>
              </a:p>
            </p:txBody>
          </p:sp>
          <p:sp>
            <p:nvSpPr>
              <p:cNvPr id="7" name="任意多边形: 形状 6"/>
              <p:cNvSpPr/>
              <p:nvPr userDrawn="1">
                <p:custDataLst>
                  <p:tags r:id="rId3"/>
                </p:custDataLst>
              </p:nvPr>
            </p:nvSpPr>
            <p:spPr>
              <a:xfrm rot="1824759">
                <a:off x="-950925" y="1081136"/>
                <a:ext cx="3385096" cy="3476370"/>
              </a:xfrm>
              <a:custGeom>
                <a:avLst/>
                <a:gdLst>
                  <a:gd name="connsiteX0" fmla="*/ 164178 w 3385096"/>
                  <a:gd name="connsiteY0" fmla="*/ 98954 h 3476370"/>
                  <a:gd name="connsiteX1" fmla="*/ 488130 w 3385096"/>
                  <a:gd name="connsiteY1" fmla="*/ 0 h 3476370"/>
                  <a:gd name="connsiteX2" fmla="*/ 2805689 w 3385096"/>
                  <a:gd name="connsiteY2" fmla="*/ 0 h 3476370"/>
                  <a:gd name="connsiteX3" fmla="*/ 3385096 w 3385096"/>
                  <a:gd name="connsiteY3" fmla="*/ 579407 h 3476370"/>
                  <a:gd name="connsiteX4" fmla="*/ 3385096 w 3385096"/>
                  <a:gd name="connsiteY4" fmla="*/ 2896963 h 3476370"/>
                  <a:gd name="connsiteX5" fmla="*/ 2805689 w 3385096"/>
                  <a:gd name="connsiteY5" fmla="*/ 3476370 h 3476370"/>
                  <a:gd name="connsiteX6" fmla="*/ 1882354 w 3385096"/>
                  <a:gd name="connsiteY6" fmla="*/ 3476370 h 3476370"/>
                  <a:gd name="connsiteX7" fmla="*/ 0 w 3385096"/>
                  <a:gd name="connsiteY7" fmla="*/ 269598 h 3476370"/>
                  <a:gd name="connsiteX8" fmla="*/ 7677 w 3385096"/>
                  <a:gd name="connsiteY8" fmla="*/ 255455 h 3476370"/>
                  <a:gd name="connsiteX9" fmla="*/ 164178 w 3385096"/>
                  <a:gd name="connsiteY9" fmla="*/ 98954 h 347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5096" h="3476370">
                    <a:moveTo>
                      <a:pt x="164178" y="98954"/>
                    </a:moveTo>
                    <a:cubicBezTo>
                      <a:pt x="256652" y="36479"/>
                      <a:pt x="368131" y="0"/>
                      <a:pt x="488130" y="0"/>
                    </a:cubicBezTo>
                    <a:lnTo>
                      <a:pt x="2805689" y="0"/>
                    </a:lnTo>
                    <a:cubicBezTo>
                      <a:pt x="3125687" y="0"/>
                      <a:pt x="3385096" y="259409"/>
                      <a:pt x="3385096" y="579407"/>
                    </a:cubicBezTo>
                    <a:lnTo>
                      <a:pt x="3385096" y="2896963"/>
                    </a:lnTo>
                    <a:cubicBezTo>
                      <a:pt x="3385096" y="3216961"/>
                      <a:pt x="3125687" y="3476370"/>
                      <a:pt x="2805689" y="3476370"/>
                    </a:cubicBezTo>
                    <a:lnTo>
                      <a:pt x="1882354" y="3476370"/>
                    </a:lnTo>
                    <a:lnTo>
                      <a:pt x="0" y="269598"/>
                    </a:lnTo>
                    <a:lnTo>
                      <a:pt x="7677" y="255455"/>
                    </a:lnTo>
                    <a:cubicBezTo>
                      <a:pt x="49326" y="193806"/>
                      <a:pt x="102529" y="140603"/>
                      <a:pt x="164178" y="98954"/>
                    </a:cubicBezTo>
                    <a:close/>
                  </a:path>
                </a:pathLst>
              </a:cu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00" strike="noStrike" noProof="1">
                  <a:solidFill>
                    <a:schemeClr val="bg1"/>
                  </a:solidFill>
                </a:endParaRPr>
              </a:p>
            </p:txBody>
          </p:sp>
        </p:grpSp>
        <p:sp>
          <p:nvSpPr>
            <p:cNvPr id="8" name="标题 1"/>
            <p:cNvSpPr>
              <a:spLocks noGrp="1"/>
            </p:cNvSpPr>
            <p:nvPr>
              <p:custDataLst>
                <p:tags r:id="rId4"/>
              </p:custDataLst>
            </p:nvPr>
          </p:nvSpPr>
          <p:spPr>
            <a:xfrm>
              <a:off x="220" y="2788"/>
              <a:ext cx="2153" cy="1890"/>
            </a:xfrm>
            <a:prstGeom prst="rect">
              <a:avLst/>
            </a:prstGeom>
          </p:spPr>
          <p:txBody>
            <a:bodyPr vert="horz" lIns="67500" tIns="35100" rIns="67500" bIns="0" rtlCol="0" anchor="b" anchorCtr="0">
              <a:normAutofit fontScale="70000"/>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2"/>
                  </a:solidFill>
                  <a:uFillTx/>
                  <a:latin typeface="Arial" panose="020B0604020202020204" pitchFamily="34" charset="0"/>
                  <a:ea typeface="汉仪旗黑-85S" panose="00020600040101010101" pitchFamily="18" charset="-122"/>
                  <a:cs typeface="+mj-cs"/>
                  <a:sym typeface="+mn-ea"/>
                </a:defRPr>
              </a:lvl1pPr>
            </a:lstStyle>
            <a:p>
              <a:pPr marL="0" marR="0" lvl="0" indent="0" algn="ctr" defTabSz="914400" rtl="0" eaLnBrk="1" fontAlgn="auto" latinLnBrk="0" hangingPunct="1">
                <a:lnSpc>
                  <a:spcPct val="100000"/>
                </a:lnSpc>
                <a:spcBef>
                  <a:spcPct val="0"/>
                </a:spcBef>
                <a:spcAft>
                  <a:spcPct val="0"/>
                </a:spcAft>
                <a:buClrTx/>
                <a:buSzTx/>
                <a:buFontTx/>
                <a:buNone/>
              </a:pPr>
              <a:r>
                <a:rPr kumimoji="0" lang="zh-CN" altLang="en-US" sz="60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rPr>
                <a:t>目录</a:t>
              </a:r>
              <a:endParaRPr kumimoji="0" lang="zh-CN" altLang="en-US" sz="60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endParaRPr>
            </a:p>
          </p:txBody>
        </p:sp>
      </p:grpSp>
      <p:sp>
        <p:nvSpPr>
          <p:cNvPr id="10" name="文本占位符 9"/>
          <p:cNvSpPr>
            <a:spLocks noGrp="1"/>
          </p:cNvSpPr>
          <p:nvPr>
            <p:ph type="body" idx="1"/>
          </p:nvPr>
        </p:nvSpPr>
        <p:spPr>
          <a:xfrm>
            <a:off x="2531110" y="901700"/>
            <a:ext cx="5843905" cy="5054600"/>
          </a:xfrm>
          <a:prstGeom prst="rect">
            <a:avLst/>
          </a:prstGeom>
        </p:spPr>
        <p:txBody>
          <a:bodyPr vert="horz" lIns="101600" tIns="0" rIns="82550" bIns="0" rtlCol="0">
            <a:noAutofit/>
          </a:bodyPr>
          <a:lstStyle>
            <a:lvl1pPr>
              <a:lnSpc>
                <a:spcPct val="200000"/>
              </a:lnSpc>
              <a:defRPr sz="3000">
                <a:solidFill>
                  <a:srgbClr val="001844"/>
                </a:solidFill>
                <a:latin typeface="华文中宋" panose="02010600040101010101" charset="-122"/>
                <a:ea typeface="华文中宋" panose="02010600040101010101" charset="-122"/>
              </a:defRPr>
            </a:lvl1pPr>
            <a:lvl2pPr>
              <a:lnSpc>
                <a:spcPct val="200000"/>
              </a:lnSpc>
              <a:defRPr sz="2400">
                <a:latin typeface="华文中宋" panose="02010600040101010101" charset="-122"/>
                <a:ea typeface="华文中宋" panose="02010600040101010101" charset="-122"/>
              </a:defRPr>
            </a:lvl2pPr>
            <a:lvl3pPr>
              <a:lnSpc>
                <a:spcPct val="200000"/>
              </a:lnSpc>
              <a:defRPr sz="3000">
                <a:latin typeface="华文中宋" panose="02010600040101010101" charset="-122"/>
                <a:ea typeface="华文中宋" panose="02010600040101010101" charset="-122"/>
              </a:defRPr>
            </a:lvl3pPr>
            <a:lvl4pPr>
              <a:lnSpc>
                <a:spcPct val="200000"/>
              </a:lnSpc>
              <a:defRPr sz="3000">
                <a:latin typeface="华文中宋" panose="02010600040101010101" charset="-122"/>
                <a:ea typeface="华文中宋" panose="02010600040101010101" charset="-122"/>
              </a:defRPr>
            </a:lvl4pPr>
            <a:lvl5pPr>
              <a:lnSpc>
                <a:spcPct val="200000"/>
              </a:lnSpc>
              <a:defRPr sz="1800">
                <a:latin typeface="华文中宋" panose="02010600040101010101" charset="-122"/>
                <a:ea typeface="华文中宋" panose="02010600040101010101" charset="-122"/>
              </a:defRPr>
            </a:lvl5pPr>
          </a:lstStyle>
          <a:p>
            <a:pPr lvl="0" fontAlgn="base"/>
            <a:r>
              <a:rPr lang="zh-CN" altLang="en-US" strike="noStrike" noProof="1" dirty="0"/>
              <a:t>单击此处编辑母版文本样式</a:t>
            </a:r>
            <a:endParaRPr lang="zh-CN" altLang="en-US" strike="noStrike" noProof="1" dirty="0"/>
          </a:p>
          <a:p>
            <a:pPr lvl="1" fontAlgn="base"/>
            <a:r>
              <a:rPr lang="zh-CN" altLang="en-US" strike="noStrike" noProof="1" dirty="0"/>
              <a:t>第二级</a:t>
            </a:r>
            <a:endParaRPr lang="zh-CN" altLang="en-US" strike="noStrike" noProof="1"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6146" name="Straight Connector 28"/>
          <p:cNvSpPr/>
          <p:nvPr/>
        </p:nvSpPr>
        <p:spPr>
          <a:xfrm>
            <a:off x="107950" y="960438"/>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a:latin typeface="Arial" panose="020B0604020202020204" pitchFamily="34" charset="0"/>
            </a:endParaRPr>
          </a:p>
        </p:txBody>
      </p:sp>
      <p:sp>
        <p:nvSpPr>
          <p:cNvPr id="6147" name="Straight Connector 27"/>
          <p:cNvSpPr/>
          <p:nvPr/>
        </p:nvSpPr>
        <p:spPr>
          <a:xfrm>
            <a:off x="107950" y="6515100"/>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400">
              <a:latin typeface="华文楷体" panose="02010600040101010101" pitchFamily="2" charset="-122"/>
            </a:endParaRPr>
          </a:p>
        </p:txBody>
      </p:sp>
      <p:sp>
        <p:nvSpPr>
          <p:cNvPr id="6148" name="Footer Placeholder 2"/>
          <p:cNvSpPr txBox="1"/>
          <p:nvPr/>
        </p:nvSpPr>
        <p:spPr>
          <a:xfrm>
            <a:off x="4168775" y="6535738"/>
            <a:ext cx="2971800" cy="263525"/>
          </a:xfrm>
          <a:prstGeom prst="rect">
            <a:avLst/>
          </a:prstGeom>
          <a:noFill/>
          <a:ln w="9525">
            <a:noFill/>
          </a:ln>
        </p:spPr>
        <p:txBody>
          <a:bodyPr wrap="square" lIns="68580" tIns="34290" rIns="68580" bIns="34290" anchor="t"/>
          <a:p>
            <a:pPr lvl="0" algn="ctr" eaLnBrk="1" hangingPunct="1">
              <a:lnSpc>
                <a:spcPct val="100000"/>
              </a:lnSpc>
            </a:pPr>
            <a:r>
              <a:rPr lang="en-US" altLang="zh-CN" sz="1200" dirty="0">
                <a:solidFill>
                  <a:srgbClr val="404040"/>
                </a:solidFill>
                <a:latin typeface="Century Schoolbook" panose="02040604050505020304" charset="0"/>
              </a:rPr>
              <a:t>《</a:t>
            </a:r>
            <a:r>
              <a:rPr lang="zh-CN" altLang="en-US" sz="1200" dirty="0">
                <a:solidFill>
                  <a:srgbClr val="404040"/>
                </a:solidFill>
                <a:latin typeface="Century Schoolbook" panose="02040604050505020304" charset="0"/>
              </a:rPr>
              <a:t>神经网络与深度学习</a:t>
            </a:r>
            <a:r>
              <a:rPr lang="en-US" altLang="zh-CN" sz="1200" dirty="0">
                <a:solidFill>
                  <a:srgbClr val="404040"/>
                </a:solidFill>
                <a:latin typeface="Century Schoolbook" panose="02040604050505020304" charset="0"/>
              </a:rPr>
              <a:t>》</a:t>
            </a:r>
            <a:endParaRPr lang="en-US" altLang="zh-CN" sz="1200" dirty="0">
              <a:solidFill>
                <a:srgbClr val="404040"/>
              </a:solidFill>
              <a:latin typeface="Century Schoolbook" panose="02040604050505020304" charset="0"/>
            </a:endParaRPr>
          </a:p>
        </p:txBody>
      </p:sp>
      <p:sp>
        <p:nvSpPr>
          <p:cNvPr id="6149" name="Rectangle 17"/>
          <p:cNvSpPr/>
          <p:nvPr/>
        </p:nvSpPr>
        <p:spPr>
          <a:xfrm>
            <a:off x="8229600" y="6513513"/>
            <a:ext cx="450850" cy="276225"/>
          </a:xfrm>
          <a:prstGeom prst="rect">
            <a:avLst/>
          </a:prstGeom>
          <a:noFill/>
          <a:ln w="9525">
            <a:noFill/>
          </a:ln>
        </p:spPr>
        <p:txBody>
          <a:bodyPr wrap="none" anchor="t">
            <a:spAutoFit/>
          </a:bodyPr>
          <a:p>
            <a:pPr lvl="0" eaLnBrk="0" hangingPunct="0"/>
            <a:fld id="{9A0DB2DC-4C9A-4742-B13C-FB6460FD3503}" type="slidenum">
              <a:rPr lang="zh-CN" altLang="en-US" sz="1200">
                <a:solidFill>
                  <a:srgbClr val="404040"/>
                </a:solidFill>
                <a:latin typeface="Century Schoolbook" panose="02040604050505020304" charset="0"/>
              </a:rPr>
            </a:fld>
            <a:endParaRPr lang="zh-CN" altLang="en-US" sz="1200" dirty="0">
              <a:solidFill>
                <a:srgbClr val="404040"/>
              </a:solidFill>
              <a:latin typeface="Century Schoolbook" panose="02040604050505020304" charset="0"/>
            </a:endParaRPr>
          </a:p>
        </p:txBody>
      </p:sp>
      <p:sp>
        <p:nvSpPr>
          <p:cNvPr id="6150" name="Footer Placeholder 2"/>
          <p:cNvSpPr txBox="1"/>
          <p:nvPr/>
        </p:nvSpPr>
        <p:spPr>
          <a:xfrm>
            <a:off x="107950" y="6535738"/>
            <a:ext cx="2971800" cy="263525"/>
          </a:xfrm>
          <a:prstGeom prst="rect">
            <a:avLst/>
          </a:prstGeom>
          <a:noFill/>
          <a:ln w="9525">
            <a:noFill/>
          </a:ln>
        </p:spPr>
        <p:txBody>
          <a:bodyPr wrap="square" lIns="68580" tIns="34290" rIns="68580" bIns="34290" anchor="t"/>
          <a:p>
            <a:pPr lvl="0" algn="ctr" eaLnBrk="1" hangingPunct="1">
              <a:lnSpc>
                <a:spcPct val="100000"/>
              </a:lnSpc>
            </a:pPr>
            <a:r>
              <a:rPr lang="en-US" altLang="zh-CN" sz="1200" i="1" dirty="0">
                <a:solidFill>
                  <a:srgbClr val="404040"/>
                </a:solidFill>
                <a:latin typeface="Century Schoolbook" panose="02040604050505020304" charset="0"/>
              </a:rPr>
              <a:t>https://nndl.github.io (modified by Fei)</a:t>
            </a:r>
            <a:endParaRPr lang="en-US" altLang="en-US" sz="1200" i="1" dirty="0">
              <a:solidFill>
                <a:srgbClr val="404040"/>
              </a:solidFill>
              <a:latin typeface="Century Schoolbook" panose="02040604050505020304" charset="0"/>
            </a:endParaRPr>
          </a:p>
        </p:txBody>
      </p:sp>
      <p:sp>
        <p:nvSpPr>
          <p:cNvPr id="2" name="Title 1"/>
          <p:cNvSpPr>
            <a:spLocks noGrp="1"/>
          </p:cNvSpPr>
          <p:nvPr>
            <p:ph type="title"/>
          </p:nvPr>
        </p:nvSpPr>
        <p:spPr/>
        <p:txBody>
          <a:bodyPr/>
          <a:lstStyle>
            <a:lvl1pPr>
              <a:defRPr/>
            </a:lvl1pPr>
          </a:lstStyle>
          <a:p>
            <a:pPr fontAlgn="base"/>
            <a:r>
              <a:rPr lang="en-US" strike="noStrike" noProof="1" dirty="0"/>
              <a:t>Click to edit Master title style</a:t>
            </a:r>
            <a:endParaRPr lang="en-US" strike="noStrike" noProof="1" dirty="0"/>
          </a:p>
        </p:txBody>
      </p:sp>
      <p:sp>
        <p:nvSpPr>
          <p:cNvPr id="8" name="Content Placeholder 7"/>
          <p:cNvSpPr>
            <a:spLocks noGrp="1"/>
          </p:cNvSpPr>
          <p:nvPr>
            <p:ph sz="quarter" idx="1"/>
          </p:nvPr>
        </p:nvSpPr>
        <p:spPr>
          <a:xfrm>
            <a:off x="107950" y="1058545"/>
            <a:ext cx="8928735" cy="5294630"/>
          </a:xfrm>
        </p:spPr>
        <p:txBody>
          <a:bodyPr/>
          <a:lstStyle>
            <a:lvl1pPr>
              <a:defRPr/>
            </a:lvl1pPr>
            <a:lvl2pPr>
              <a:defRPr/>
            </a:lvl2pPr>
            <a:lvl3pPr>
              <a:defRPr/>
            </a:lvl3pPr>
            <a:lvl4pPr>
              <a:defRPr/>
            </a:lvl4pPr>
            <a:lvl5pPr>
              <a:defRPr/>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bg>
      <p:bgPr>
        <a:solidFill>
          <a:schemeClr val="bg1"/>
        </a:solidFill>
        <a:effectLst/>
      </p:bgPr>
    </p:bg>
    <p:spTree>
      <p:nvGrpSpPr>
        <p:cNvPr id="1" name=""/>
        <p:cNvGrpSpPr/>
        <p:nvPr/>
      </p:nvGrpSpPr>
      <p:grpSpPr>
        <a:xfrm>
          <a:off x="0" y="0"/>
          <a:ext cx="0" cy="0"/>
          <a:chOff x="0" y="0"/>
          <a:chExt cx="0" cy="0"/>
        </a:xfrm>
      </p:grpSpPr>
      <p:sp>
        <p:nvSpPr>
          <p:cNvPr id="7170" name="Straight Connector 28"/>
          <p:cNvSpPr/>
          <p:nvPr/>
        </p:nvSpPr>
        <p:spPr>
          <a:xfrm>
            <a:off x="107950" y="960438"/>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a:latin typeface="Arial" panose="020B0604020202020204" pitchFamily="34" charset="0"/>
            </a:endParaRPr>
          </a:p>
        </p:txBody>
      </p:sp>
      <p:sp>
        <p:nvSpPr>
          <p:cNvPr id="7171" name="Straight Connector 27"/>
          <p:cNvSpPr/>
          <p:nvPr/>
        </p:nvSpPr>
        <p:spPr>
          <a:xfrm>
            <a:off x="107950" y="6515100"/>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400">
              <a:latin typeface="华文楷体" panose="02010600040101010101" pitchFamily="2" charset="-122"/>
            </a:endParaRPr>
          </a:p>
        </p:txBody>
      </p:sp>
      <p:sp>
        <p:nvSpPr>
          <p:cNvPr id="7172" name="Footer Placeholder 2"/>
          <p:cNvSpPr txBox="1"/>
          <p:nvPr/>
        </p:nvSpPr>
        <p:spPr>
          <a:xfrm>
            <a:off x="4168775" y="6535738"/>
            <a:ext cx="2971800" cy="263525"/>
          </a:xfrm>
          <a:prstGeom prst="rect">
            <a:avLst/>
          </a:prstGeom>
          <a:noFill/>
          <a:ln w="9525">
            <a:noFill/>
          </a:ln>
        </p:spPr>
        <p:txBody>
          <a:bodyPr wrap="square" lIns="68580" tIns="34290" rIns="68580" bIns="34290" anchor="t"/>
          <a:p>
            <a:pPr lvl="0" algn="ctr" eaLnBrk="1" hangingPunct="1">
              <a:lnSpc>
                <a:spcPct val="100000"/>
              </a:lnSpc>
            </a:pPr>
            <a:r>
              <a:rPr lang="en-US" altLang="zh-CN" sz="1200" dirty="0">
                <a:solidFill>
                  <a:srgbClr val="404040"/>
                </a:solidFill>
                <a:latin typeface="Century Schoolbook" panose="02040604050505020304" charset="0"/>
              </a:rPr>
              <a:t>《</a:t>
            </a:r>
            <a:r>
              <a:rPr lang="zh-CN" altLang="en-US" sz="1200" dirty="0">
                <a:solidFill>
                  <a:srgbClr val="404040"/>
                </a:solidFill>
                <a:latin typeface="Century Schoolbook" panose="02040604050505020304" charset="0"/>
              </a:rPr>
              <a:t>神经网络与深度学习</a:t>
            </a:r>
            <a:r>
              <a:rPr lang="en-US" altLang="zh-CN" sz="1200" dirty="0">
                <a:solidFill>
                  <a:srgbClr val="404040"/>
                </a:solidFill>
                <a:latin typeface="Century Schoolbook" panose="02040604050505020304" charset="0"/>
              </a:rPr>
              <a:t>》</a:t>
            </a:r>
            <a:endParaRPr lang="en-US" altLang="zh-CN" sz="1200" dirty="0">
              <a:solidFill>
                <a:srgbClr val="404040"/>
              </a:solidFill>
              <a:latin typeface="Century Schoolbook" panose="02040604050505020304" charset="0"/>
            </a:endParaRPr>
          </a:p>
        </p:txBody>
      </p:sp>
      <p:sp>
        <p:nvSpPr>
          <p:cNvPr id="7173" name="Rectangle 17"/>
          <p:cNvSpPr/>
          <p:nvPr/>
        </p:nvSpPr>
        <p:spPr>
          <a:xfrm>
            <a:off x="8229600" y="6513513"/>
            <a:ext cx="450850" cy="276225"/>
          </a:xfrm>
          <a:prstGeom prst="rect">
            <a:avLst/>
          </a:prstGeom>
          <a:noFill/>
          <a:ln w="9525">
            <a:noFill/>
          </a:ln>
        </p:spPr>
        <p:txBody>
          <a:bodyPr wrap="none" anchor="t">
            <a:spAutoFit/>
          </a:bodyPr>
          <a:p>
            <a:pPr lvl="0" eaLnBrk="0" hangingPunct="0"/>
            <a:fld id="{9A0DB2DC-4C9A-4742-B13C-FB6460FD3503}" type="slidenum">
              <a:rPr lang="zh-CN" altLang="en-US" sz="1200">
                <a:solidFill>
                  <a:srgbClr val="404040"/>
                </a:solidFill>
                <a:latin typeface="Century Schoolbook" panose="02040604050505020304" charset="0"/>
              </a:rPr>
            </a:fld>
            <a:endParaRPr lang="zh-CN" altLang="en-US" sz="1200" dirty="0">
              <a:solidFill>
                <a:srgbClr val="404040"/>
              </a:solidFill>
              <a:latin typeface="Century Schoolbook" panose="02040604050505020304" charset="0"/>
            </a:endParaRPr>
          </a:p>
        </p:txBody>
      </p:sp>
      <p:sp>
        <p:nvSpPr>
          <p:cNvPr id="7174" name="Footer Placeholder 2"/>
          <p:cNvSpPr txBox="1"/>
          <p:nvPr/>
        </p:nvSpPr>
        <p:spPr>
          <a:xfrm>
            <a:off x="107950" y="6535738"/>
            <a:ext cx="2971800" cy="263525"/>
          </a:xfrm>
          <a:prstGeom prst="rect">
            <a:avLst/>
          </a:prstGeom>
          <a:noFill/>
          <a:ln w="9525">
            <a:noFill/>
          </a:ln>
        </p:spPr>
        <p:txBody>
          <a:bodyPr wrap="square" lIns="68580" tIns="34290" rIns="68580" bIns="34290" anchor="t"/>
          <a:p>
            <a:pPr lvl="0" algn="ctr" eaLnBrk="1" hangingPunct="1">
              <a:lnSpc>
                <a:spcPct val="100000"/>
              </a:lnSpc>
            </a:pPr>
            <a:r>
              <a:rPr lang="en-US" altLang="zh-CN" sz="1200" i="1" dirty="0">
                <a:solidFill>
                  <a:srgbClr val="404040"/>
                </a:solidFill>
                <a:latin typeface="Century Schoolbook" panose="02040604050505020304" charset="0"/>
              </a:rPr>
              <a:t>https://nndl.github.io (modified by Fei)</a:t>
            </a:r>
            <a:endParaRPr lang="en-US" altLang="en-US" sz="1200" i="1" dirty="0">
              <a:solidFill>
                <a:srgbClr val="404040"/>
              </a:solidFill>
              <a:latin typeface="Century Schoolbook" panose="02040604050505020304" charset="0"/>
            </a:endParaRPr>
          </a:p>
        </p:txBody>
      </p:sp>
      <p:sp>
        <p:nvSpPr>
          <p:cNvPr id="2" name="Title 1"/>
          <p:cNvSpPr>
            <a:spLocks noGrp="1"/>
          </p:cNvSpPr>
          <p:nvPr>
            <p:ph type="title"/>
          </p:nvPr>
        </p:nvSpPr>
        <p:spPr/>
        <p:txBody>
          <a:bodyPr/>
          <a:lstStyle>
            <a:lvl1pPr>
              <a:defRPr/>
            </a:lvl1pPr>
          </a:lstStyle>
          <a:p>
            <a:pPr fontAlgn="base"/>
            <a:r>
              <a:rPr lang="en-US" altLang="zh-CN" strike="noStrike" noProof="1" dirty="0"/>
              <a:t>Click to edit Master title style</a:t>
            </a:r>
            <a:endParaRPr lang="zh-CN" altLang="en-US" strike="noStrike" noProof="1"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194" name="Straight Connector 28"/>
          <p:cNvSpPr/>
          <p:nvPr/>
        </p:nvSpPr>
        <p:spPr>
          <a:xfrm>
            <a:off x="252413" y="960438"/>
            <a:ext cx="8639175"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a:latin typeface="Arial" panose="020B0604020202020204" pitchFamily="34" charset="0"/>
            </a:endParaRPr>
          </a:p>
        </p:txBody>
      </p:sp>
      <p:sp>
        <p:nvSpPr>
          <p:cNvPr id="8195" name="Straight Connector 27"/>
          <p:cNvSpPr/>
          <p:nvPr/>
        </p:nvSpPr>
        <p:spPr>
          <a:xfrm>
            <a:off x="252413" y="6515100"/>
            <a:ext cx="8639175"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400">
              <a:latin typeface="华文楷体" panose="02010600040101010101" pitchFamily="2" charset="-122"/>
            </a:endParaRPr>
          </a:p>
        </p:txBody>
      </p:sp>
      <p:sp>
        <p:nvSpPr>
          <p:cNvPr id="8196" name="Footer Placeholder 2"/>
          <p:cNvSpPr txBox="1"/>
          <p:nvPr/>
        </p:nvSpPr>
        <p:spPr>
          <a:xfrm>
            <a:off x="4168775" y="6535738"/>
            <a:ext cx="2971800" cy="263525"/>
          </a:xfrm>
          <a:prstGeom prst="rect">
            <a:avLst/>
          </a:prstGeom>
          <a:noFill/>
          <a:ln w="9525">
            <a:noFill/>
          </a:ln>
        </p:spPr>
        <p:txBody>
          <a:bodyPr wrap="square" lIns="68580" tIns="34290" rIns="68580" bIns="34290" anchor="t"/>
          <a:p>
            <a:pPr lvl="0" algn="ctr" eaLnBrk="1" hangingPunct="1">
              <a:lnSpc>
                <a:spcPct val="100000"/>
              </a:lnSpc>
            </a:pPr>
            <a:r>
              <a:rPr lang="en-US" altLang="zh-CN" sz="1200" dirty="0">
                <a:solidFill>
                  <a:srgbClr val="404040"/>
                </a:solidFill>
                <a:latin typeface="Century Schoolbook" panose="02040604050505020304" charset="0"/>
              </a:rPr>
              <a:t>《</a:t>
            </a:r>
            <a:r>
              <a:rPr lang="zh-CN" altLang="en-US" sz="1200" dirty="0">
                <a:solidFill>
                  <a:srgbClr val="404040"/>
                </a:solidFill>
                <a:latin typeface="Century Schoolbook" panose="02040604050505020304" charset="0"/>
              </a:rPr>
              <a:t>神经网络与深度学习</a:t>
            </a:r>
            <a:r>
              <a:rPr lang="en-US" altLang="zh-CN" sz="1200" dirty="0">
                <a:solidFill>
                  <a:srgbClr val="404040"/>
                </a:solidFill>
                <a:latin typeface="Century Schoolbook" panose="02040604050505020304" charset="0"/>
              </a:rPr>
              <a:t>》</a:t>
            </a:r>
            <a:endParaRPr lang="en-US" altLang="zh-CN" sz="1200" dirty="0">
              <a:solidFill>
                <a:srgbClr val="404040"/>
              </a:solidFill>
              <a:latin typeface="Century Schoolbook" panose="02040604050505020304" charset="0"/>
            </a:endParaRPr>
          </a:p>
        </p:txBody>
      </p:sp>
      <p:sp>
        <p:nvSpPr>
          <p:cNvPr id="8197" name="Rectangle 17"/>
          <p:cNvSpPr/>
          <p:nvPr/>
        </p:nvSpPr>
        <p:spPr>
          <a:xfrm>
            <a:off x="8229600" y="6513513"/>
            <a:ext cx="450850" cy="276225"/>
          </a:xfrm>
          <a:prstGeom prst="rect">
            <a:avLst/>
          </a:prstGeom>
          <a:noFill/>
          <a:ln w="9525">
            <a:noFill/>
          </a:ln>
        </p:spPr>
        <p:txBody>
          <a:bodyPr wrap="none" anchor="t">
            <a:spAutoFit/>
          </a:bodyPr>
          <a:p>
            <a:pPr lvl="0" eaLnBrk="0" hangingPunct="0"/>
            <a:fld id="{9A0DB2DC-4C9A-4742-B13C-FB6460FD3503}" type="slidenum">
              <a:rPr lang="zh-CN" altLang="en-US" sz="1200">
                <a:solidFill>
                  <a:srgbClr val="404040"/>
                </a:solidFill>
                <a:latin typeface="Century Schoolbook" panose="02040604050505020304" charset="0"/>
              </a:rPr>
            </a:fld>
            <a:endParaRPr lang="zh-CN" altLang="en-US" sz="1200" dirty="0">
              <a:solidFill>
                <a:srgbClr val="404040"/>
              </a:solidFill>
              <a:latin typeface="Century Schoolbook" panose="02040604050505020304" charset="0"/>
            </a:endParaRPr>
          </a:p>
        </p:txBody>
      </p:sp>
      <p:sp>
        <p:nvSpPr>
          <p:cNvPr id="8198" name="Footer Placeholder 2"/>
          <p:cNvSpPr txBox="1"/>
          <p:nvPr/>
        </p:nvSpPr>
        <p:spPr>
          <a:xfrm>
            <a:off x="107950" y="6535738"/>
            <a:ext cx="2971800" cy="263525"/>
          </a:xfrm>
          <a:prstGeom prst="rect">
            <a:avLst/>
          </a:prstGeom>
          <a:noFill/>
          <a:ln w="9525">
            <a:noFill/>
          </a:ln>
        </p:spPr>
        <p:txBody>
          <a:bodyPr wrap="square" lIns="68580" tIns="34290" rIns="68580" bIns="34290" anchor="t"/>
          <a:p>
            <a:pPr lvl="0" algn="ctr" eaLnBrk="1" hangingPunct="1">
              <a:lnSpc>
                <a:spcPct val="100000"/>
              </a:lnSpc>
            </a:pPr>
            <a:r>
              <a:rPr lang="en-US" altLang="zh-CN" sz="1200" i="1" dirty="0">
                <a:solidFill>
                  <a:srgbClr val="404040"/>
                </a:solidFill>
                <a:latin typeface="Century Schoolbook" panose="02040604050505020304" charset="0"/>
              </a:rPr>
              <a:t>https://nndl.github.io (modified by Fei)</a:t>
            </a:r>
            <a:endParaRPr lang="en-US" altLang="en-US" sz="1200" i="1" dirty="0">
              <a:solidFill>
                <a:srgbClr val="404040"/>
              </a:solidFill>
              <a:latin typeface="Century Schoolbook" panose="02040604050505020304" charset="0"/>
            </a:endParaRPr>
          </a:p>
        </p:txBody>
      </p:sp>
      <p:sp>
        <p:nvSpPr>
          <p:cNvPr id="2" name="Title 1"/>
          <p:cNvSpPr>
            <a:spLocks noGrp="1"/>
          </p:cNvSpPr>
          <p:nvPr>
            <p:ph type="title"/>
          </p:nvPr>
        </p:nvSpPr>
        <p:spPr>
          <a:xfrm>
            <a:off x="251460" y="46355"/>
            <a:ext cx="8640445" cy="914400"/>
          </a:xfrm>
        </p:spPr>
        <p:txBody>
          <a:bodyPr/>
          <a:lstStyle/>
          <a:p>
            <a:pPr fontAlgn="base"/>
            <a:r>
              <a:rPr lang="en-US" strike="noStrike" noProof="1" dirty="0"/>
              <a:t>Click to edit Master title style</a:t>
            </a:r>
            <a:endParaRPr lang="en-US" strike="noStrike" noProof="1" dirty="0"/>
          </a:p>
        </p:txBody>
      </p:sp>
      <p:sp>
        <p:nvSpPr>
          <p:cNvPr id="9" name="Content Placeholder 8"/>
          <p:cNvSpPr>
            <a:spLocks noGrp="1"/>
          </p:cNvSpPr>
          <p:nvPr>
            <p:ph sz="quarter" idx="1"/>
          </p:nvPr>
        </p:nvSpPr>
        <p:spPr>
          <a:xfrm>
            <a:off x="252095" y="1127125"/>
            <a:ext cx="4246880" cy="5221605"/>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1" name="Content Placeholder 10"/>
          <p:cNvSpPr>
            <a:spLocks noGrp="1"/>
          </p:cNvSpPr>
          <p:nvPr>
            <p:ph sz="quarter" idx="2"/>
          </p:nvPr>
        </p:nvSpPr>
        <p:spPr>
          <a:xfrm>
            <a:off x="4632325" y="1127125"/>
            <a:ext cx="4258945" cy="5222240"/>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empty">
    <p:bg>
      <p:bgPr>
        <a:solidFill>
          <a:srgbClr val="001844"/>
        </a:solidFill>
        <a:effectLst/>
      </p:bgPr>
    </p:bg>
    <p:spTree>
      <p:nvGrpSpPr>
        <p:cNvPr id="1" name=""/>
        <p:cNvGrpSpPr/>
        <p:nvPr/>
      </p:nvGrpSpPr>
      <p:grpSpPr>
        <a:xfrm>
          <a:off x="0" y="0"/>
          <a:ext cx="0" cy="0"/>
          <a:chOff x="0" y="0"/>
          <a:chExt cx="0" cy="0"/>
        </a:xfrm>
      </p:grpSpPr>
      <p:grpSp>
        <p:nvGrpSpPr>
          <p:cNvPr id="9218" name="组 7"/>
          <p:cNvGrpSpPr/>
          <p:nvPr/>
        </p:nvGrpSpPr>
        <p:grpSpPr>
          <a:xfrm>
            <a:off x="501650" y="5924550"/>
            <a:ext cx="8235950" cy="452438"/>
            <a:chOff x="-457882" y="329481"/>
            <a:chExt cx="12966029" cy="712801"/>
          </a:xfrm>
        </p:grpSpPr>
        <p:pic>
          <p:nvPicPr>
            <p:cNvPr id="394"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图片 394"/>
            <p:cNvPicPr>
              <a:picLocks noChangeAspect="1"/>
            </p:cNvPicPr>
            <p:nvPr userDrawn="1"/>
          </p:nvPicPr>
          <p:blipFill>
            <a:blip r:embed="rId3">
              <a:biLevel thresh="50000"/>
              <a:lum bright="95996"/>
            </a:blip>
            <a:stretch>
              <a:fillRect/>
            </a:stretch>
          </p:blipFill>
          <p:spPr>
            <a:xfrm>
              <a:off x="8804131" y="432580"/>
              <a:ext cx="3704016" cy="506809"/>
            </a:xfrm>
            <a:prstGeom prst="rect">
              <a:avLst/>
            </a:prstGeom>
            <a:noFill/>
            <a:ln w="9525">
              <a:noFill/>
            </a:ln>
          </p:spPr>
        </p:pic>
      </p:grpSp>
      <p:grpSp>
        <p:nvGrpSpPr>
          <p:cNvPr id="9221" name="组合 29"/>
          <p:cNvGrpSpPr/>
          <p:nvPr/>
        </p:nvGrpSpPr>
        <p:grpSpPr>
          <a:xfrm>
            <a:off x="2255838" y="927100"/>
            <a:ext cx="4659312" cy="2689225"/>
            <a:chOff x="1627188" y="850900"/>
            <a:chExt cx="8934450" cy="5156201"/>
          </a:xfrm>
        </p:grpSpPr>
        <p:sp>
          <p:nvSpPr>
            <p:cNvPr id="9222"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3"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4"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5"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9226"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7"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8"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9"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0"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1"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2"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3"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9234"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5"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6"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7"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8"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9"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0"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1"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9242"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3"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4"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5"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6"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7"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8"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9"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9250"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1"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2"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3"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4"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5"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6"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7"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9258"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9"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0"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1"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2"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3"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4"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5"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9266"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7"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8"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9"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0"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1"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2"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3"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4"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5"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6"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7"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9278"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9"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9280"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81"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9282"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9283"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9284"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9285"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9286"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9287"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9288"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9289"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9290"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9291"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9292"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9293"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9294"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9295"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96"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97"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98"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9299"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0"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1"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2"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3"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4"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5"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6"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7"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8"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9"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0"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1"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2"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3"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4"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5"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6"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7"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8"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9"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0"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1"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2"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3"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4"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5"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6"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7"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8"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9"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30"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9331"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32"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9333"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34"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9335"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9336"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9337"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9338"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9339"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9340"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9341"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9342"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9343"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9344"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9345"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9346"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9347"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9348"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9349"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50"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9351"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9352"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9353"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9354"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9355"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9356"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9357"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9358"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9359"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9360"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9361"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9362"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9363"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9364"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9365"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9366"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9367"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9368"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9369"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9370"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9371"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9372"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9373"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74"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9375"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9376"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9377"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9378"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9379"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9380"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9381"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9382"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9383"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9384"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9385"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9386"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9387"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9388"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9389"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9390"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9391"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92"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93"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9394"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9395"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9396"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9397"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9398"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9399"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9400"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9401"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02"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03"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9404"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05"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9406"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9407"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9408"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9409"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9410"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9411"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9412"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9413"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9414"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9415"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9416"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9417"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9418"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9419"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9420"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9421"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9422"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9423"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9424"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9425"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9426"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9427"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9428"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9429"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9430"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9431"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9432"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9433"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9434"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9435"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9436"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9437"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9438"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9439"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9440"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9441"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9442"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9443"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9444"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9445"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9446"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9447"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9448"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9449"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9450"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9451"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9452"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9453"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9454"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9455"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9456"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9457"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9458"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9459"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9460"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9461"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9462"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9463"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9464"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9465"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9466"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9467"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9468"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9469"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9470"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9471"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9472"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9473"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9474"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9475"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9476"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77"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9478"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9479"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9480"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9481"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9482"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9483"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9484"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9485"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9486"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9487"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9488"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9489"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9490"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91"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92"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9493"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9494"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9495"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9496"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9497"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9498"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9499"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9500"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01"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02"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9503"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04"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9505"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9506"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9507"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9508"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9509"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9510"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9511"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9512"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13"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9514"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9515"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9516"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9517"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9518"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9519"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9520"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9521"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9522"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3"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4"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5"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6"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7"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8"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9529"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30"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31"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9532"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9533"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9534"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9535"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9536"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9537"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9538"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39"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9540"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41"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9542"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9543"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9544"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9545"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9546"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9547"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9548"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9549"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9550"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9551"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9552"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9553"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9554"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9555"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9556"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9557"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9558"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9559"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9560"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9561"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9562"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63"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9564"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65"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9566"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9567"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9568"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9569"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9570"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9571"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9572"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3"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4"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5"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6"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7"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8"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9579"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9580"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9581"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9582"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9583"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84"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9585"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86"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9587"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88"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9589"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90"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766" name="组合 765"/>
          <p:cNvGrpSpPr/>
          <p:nvPr/>
        </p:nvGrpSpPr>
        <p:grpSpPr>
          <a:xfrm>
            <a:off x="3684270" y="2260598"/>
            <a:ext cx="1664333" cy="723265"/>
            <a:chOff x="2855913" y="-477838"/>
            <a:chExt cx="5757862" cy="2501900"/>
          </a:xfrm>
          <a:solidFill>
            <a:srgbClr val="FCB53C"/>
          </a:solidFill>
        </p:grpSpPr>
        <p:sp>
          <p:nvSpPr>
            <p:cNvPr id="76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9592" name="图片 772" descr="nndl"/>
          <p:cNvPicPr>
            <a:picLocks noChangeAspect="1"/>
          </p:cNvPicPr>
          <p:nvPr/>
        </p:nvPicPr>
        <p:blipFill>
          <a:blip r:embed="rId4"/>
          <a:stretch>
            <a:fillRect/>
          </a:stretch>
        </p:blipFill>
        <p:spPr>
          <a:xfrm>
            <a:off x="2160588" y="4232275"/>
            <a:ext cx="4919662" cy="1139825"/>
          </a:xfrm>
          <a:prstGeom prst="rect">
            <a:avLst/>
          </a:prstGeom>
          <a:noFill/>
          <a:ln w="9525">
            <a:noFill/>
          </a:ln>
        </p:spPr>
      </p:pic>
      <p:pic>
        <p:nvPicPr>
          <p:cNvPr id="9593" name="图片 13" descr="脑部 (5)"/>
          <p:cNvPicPr>
            <a:picLocks noChangeAspect="1"/>
          </p:cNvPicPr>
          <p:nvPr/>
        </p:nvPicPr>
        <p:blipFill>
          <a:blip r:embed="rId5"/>
          <a:stretch>
            <a:fillRect/>
          </a:stretch>
        </p:blipFill>
        <p:spPr>
          <a:xfrm>
            <a:off x="4137025" y="5753100"/>
            <a:ext cx="795338" cy="795338"/>
          </a:xfrm>
          <a:prstGeom prst="rect">
            <a:avLst/>
          </a:prstGeom>
          <a:noFill/>
          <a:ln w="9525">
            <a:noFill/>
          </a:ln>
        </p:spPr>
      </p:pic>
      <p:grpSp>
        <p:nvGrpSpPr>
          <p:cNvPr id="9594" name="组 7"/>
          <p:cNvGrpSpPr/>
          <p:nvPr/>
        </p:nvGrpSpPr>
        <p:grpSpPr>
          <a:xfrm>
            <a:off x="501650" y="5924550"/>
            <a:ext cx="8235950" cy="452438"/>
            <a:chOff x="-457882" y="329481"/>
            <a:chExt cx="12966029" cy="712801"/>
          </a:xfrm>
        </p:grpSpPr>
        <p:pic>
          <p:nvPicPr>
            <p:cNvPr id="2"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9596" name="图片 394"/>
            <p:cNvPicPr>
              <a:picLocks noChangeAspect="1"/>
            </p:cNvPicPr>
            <p:nvPr userDrawn="1"/>
          </p:nvPicPr>
          <p:blipFill>
            <a:blip r:embed="rId3">
              <a:biLevel thresh="50000"/>
              <a:lum bright="95999"/>
            </a:blip>
            <a:stretch>
              <a:fillRect/>
            </a:stretch>
          </p:blipFill>
          <p:spPr>
            <a:xfrm>
              <a:off x="8804131" y="432580"/>
              <a:ext cx="3704016" cy="506809"/>
            </a:xfrm>
            <a:prstGeom prst="rect">
              <a:avLst/>
            </a:prstGeom>
            <a:noFill/>
            <a:ln w="9525">
              <a:noFill/>
            </a:ln>
          </p:spPr>
        </p:pic>
      </p:grpSp>
      <p:grpSp>
        <p:nvGrpSpPr>
          <p:cNvPr id="9597" name="组合 29"/>
          <p:cNvGrpSpPr/>
          <p:nvPr/>
        </p:nvGrpSpPr>
        <p:grpSpPr>
          <a:xfrm>
            <a:off x="2255838" y="927100"/>
            <a:ext cx="4659312" cy="2689225"/>
            <a:chOff x="1627188" y="850900"/>
            <a:chExt cx="8934450" cy="5156201"/>
          </a:xfrm>
        </p:grpSpPr>
        <p:sp>
          <p:nvSpPr>
            <p:cNvPr id="9598"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99"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0"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1"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9602"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3"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4"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5"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6"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7"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8"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9"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9610"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1"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2"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3"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4"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5"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6"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7"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9618"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9"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0"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1"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2"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3"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4"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5"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9626"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7"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8"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9"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0"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1"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2"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3"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9634"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5"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6"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7"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8"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9"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0"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1"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9642"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3"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4"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5"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6"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7"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8"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9"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0"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1"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2"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3"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9654"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5"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9656"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7"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9658"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9659"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9660"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9661"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9662"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9663"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9664"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9665"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9666"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9667"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9668"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9669"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9670"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9671"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2"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3"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4"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9675"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6"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7"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8"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9"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0"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1"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2"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3"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4"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5"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6"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7"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8"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9"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0"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1"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2"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3"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4"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5"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6"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7"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8"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9"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0"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1"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2"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3"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4"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5"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6"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9707"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8"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9709"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10"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9711"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9712"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9713"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9714"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9715"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9716"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9717"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9718"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9719"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9720"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9721"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9722"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9723"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9724"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9725"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26"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9727"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9728"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9729"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9730"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9731"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9732"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9733"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9734"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9735"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9736"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9737"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9738"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9739"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9740"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9741"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9742"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9743"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9744"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9745"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9746"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9747"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9748"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9749"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50"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9751"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9752"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9753"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9754"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9755"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9756"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9757"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9758"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9759"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9760"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9761"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9762"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9763"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9764"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9765"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9766"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9767"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68"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69"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9770"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9771"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9772"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9773"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9774"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9775"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9776"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9777"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78"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79"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9780"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81"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9782"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9783"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9784"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9785"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9786"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9787"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9788"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9789"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9790"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9791"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9792"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9793"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9794"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9795"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9796"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9797"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9798"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9799"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9800"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9801"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9802"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9803"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9804"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9805"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9806"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9807"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9808"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9809"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9810"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9811"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9812"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9813"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9814"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9815"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9816"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9817"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9818"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9819"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9820"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9821"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9822"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9823"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9824"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9825"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9826"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9827"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9828"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9829"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9830"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9831"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9832"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9833"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9834"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9835"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9836"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9837"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9838"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9839"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9840"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9841"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9842"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9843"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9844"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9845"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9846"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9847"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9848"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9849"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9850"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9851"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9852"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53"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9854"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9855"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9856"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9857"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9858"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9859"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9860"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9861"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9862"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9863"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9864"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9865"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9866"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67"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68"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9869"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9870"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9871"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9872"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9873"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9874"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9875"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9876"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77"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78"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9879"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80"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9881"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9882"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9883"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9884"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9885"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9886"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9887"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9888"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89"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9890"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9891"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9892"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9893"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9894"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9895"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9896"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9897"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9898"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99"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0"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1"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2"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3"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4"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9905"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6"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7"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9908"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9909"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9910"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9911"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9912"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9913"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9914"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15"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9916"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17"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9918"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9919"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9920"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9921"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9922"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9923"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9924"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9925"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9926"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9927"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9928"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9929"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9930"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9931"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9932"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9933"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9934"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9935"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9936"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9937"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9938"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39"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9940"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41"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9942"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9943"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9944"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9945"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9946"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9947"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9948"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49"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0"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1"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2"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3"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4"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9955"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9956"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9957"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9958"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9959"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60"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9961"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62"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9963"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64"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9965"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66"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3" name="组合 2"/>
          <p:cNvGrpSpPr/>
          <p:nvPr/>
        </p:nvGrpSpPr>
        <p:grpSpPr>
          <a:xfrm>
            <a:off x="3684270" y="2260599"/>
            <a:ext cx="1664334" cy="723265"/>
            <a:chOff x="2855913" y="-477838"/>
            <a:chExt cx="5757862" cy="2501900"/>
          </a:xfrm>
          <a:solidFill>
            <a:srgbClr val="FCB53C"/>
          </a:solidFill>
        </p:grpSpPr>
        <p:sp>
          <p:nvSpPr>
            <p:cNvPr id="4"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5"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6"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8"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9968" name="图片 772" descr="nndl"/>
          <p:cNvPicPr>
            <a:picLocks noChangeAspect="1"/>
          </p:cNvPicPr>
          <p:nvPr/>
        </p:nvPicPr>
        <p:blipFill>
          <a:blip r:embed="rId4"/>
          <a:stretch>
            <a:fillRect/>
          </a:stretch>
        </p:blipFill>
        <p:spPr>
          <a:xfrm>
            <a:off x="2160588" y="4232275"/>
            <a:ext cx="4919662" cy="1139825"/>
          </a:xfrm>
          <a:prstGeom prst="rect">
            <a:avLst/>
          </a:prstGeom>
          <a:noFill/>
          <a:ln w="9525">
            <a:noFill/>
          </a:ln>
        </p:spPr>
      </p:pic>
      <p:pic>
        <p:nvPicPr>
          <p:cNvPr id="9969" name="图片 13" descr="脑部 (5)"/>
          <p:cNvPicPr>
            <a:picLocks noChangeAspect="1"/>
          </p:cNvPicPr>
          <p:nvPr/>
        </p:nvPicPr>
        <p:blipFill>
          <a:blip r:embed="rId5"/>
          <a:stretch>
            <a:fillRect/>
          </a:stretch>
        </p:blipFill>
        <p:spPr>
          <a:xfrm>
            <a:off x="4137025" y="5753100"/>
            <a:ext cx="795338" cy="795338"/>
          </a:xfrm>
          <a:prstGeom prst="rect">
            <a:avLst/>
          </a:prstGeom>
          <a:noFill/>
          <a:ln w="9525">
            <a:noFill/>
          </a:ln>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21"/>
          <p:cNvSpPr>
            <a:spLocks noGrp="1"/>
          </p:cNvSpPr>
          <p:nvPr>
            <p:ph type="title"/>
          </p:nvPr>
        </p:nvSpPr>
        <p:spPr>
          <a:xfrm>
            <a:off x="107950" y="152400"/>
            <a:ext cx="8928100" cy="711200"/>
          </a:xfrm>
          <a:prstGeom prst="rect">
            <a:avLst/>
          </a:prstGeom>
          <a:noFill/>
          <a:ln w="9525">
            <a:noFill/>
          </a:ln>
        </p:spPr>
        <p:txBody>
          <a:bodyPr vert="horz" wrap="square" lIns="91440" tIns="45720" rIns="91440" bIns="45720" anchor="b"/>
          <a:p>
            <a:pPr lvl="0"/>
            <a:r>
              <a:rPr lang="en-US" altLang="zh-CN" dirty="0"/>
              <a:t>Click to edit Master title style</a:t>
            </a:r>
            <a:endParaRPr lang="en-US" altLang="zh-CN" dirty="0"/>
          </a:p>
        </p:txBody>
      </p:sp>
      <p:sp>
        <p:nvSpPr>
          <p:cNvPr id="1027" name="Text Placeholder 12"/>
          <p:cNvSpPr>
            <a:spLocks noGrp="1"/>
          </p:cNvSpPr>
          <p:nvPr>
            <p:ph type="body"/>
          </p:nvPr>
        </p:nvSpPr>
        <p:spPr>
          <a:xfrm>
            <a:off x="107950" y="1103313"/>
            <a:ext cx="8928100" cy="5314950"/>
          </a:xfrm>
          <a:prstGeom prst="rect">
            <a:avLst/>
          </a:prstGeom>
          <a:noFill/>
          <a:ln w="9525">
            <a:noFill/>
          </a:ln>
        </p:spPr>
        <p:txBody>
          <a:bodyPr vert="horz" wrap="square" lIns="91440" tIns="45720" rIns="91440" bIns="45720" anchor="t"/>
          <a:p>
            <a:pPr lvl="0"/>
            <a:r>
              <a:rPr lang="en-US" altLang="zh-CN" dirty="0"/>
              <a:t>Click to edit Master text styles</a:t>
            </a:r>
            <a:endParaRPr lang="en-US" altLang="zh-CN" dirty="0"/>
          </a:p>
          <a:p>
            <a:pPr lvl="1" indent="-204470"/>
            <a:r>
              <a:rPr lang="en-US" altLang="zh-CN" dirty="0"/>
              <a:t>Second level</a:t>
            </a:r>
            <a:endParaRPr lang="en-US" altLang="zh-CN" dirty="0"/>
          </a:p>
          <a:p>
            <a:pPr lvl="2" indent="-172085"/>
            <a:r>
              <a:rPr lang="en-US" altLang="zh-CN" dirty="0"/>
              <a:t>Third level</a:t>
            </a:r>
            <a:endParaRPr lang="en-US" altLang="zh-CN" dirty="0"/>
          </a:p>
          <a:p>
            <a:pPr lvl="3" indent="-172085"/>
            <a:r>
              <a:rPr lang="en-US" altLang="zh-CN" dirty="0"/>
              <a:t>Fourth level</a:t>
            </a:r>
            <a:endParaRPr lang="en-US" altLang="zh-CN" dirty="0"/>
          </a:p>
          <a:p>
            <a:pPr lvl="4" indent="-171450"/>
            <a:r>
              <a:rPr lang="en-US" altLang="zh-CN" dirty="0"/>
              <a:t>Fifth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rtl="0" eaLnBrk="0" fontAlgn="base" hangingPunct="0">
        <a:spcBef>
          <a:spcPct val="0"/>
        </a:spcBef>
        <a:spcAft>
          <a:spcPct val="0"/>
        </a:spcAft>
        <a:defRPr sz="3200" u="none" strike="noStrike" kern="1200" cap="none" spc="0" normalizeH="0">
          <a:solidFill>
            <a:schemeClr val="tx1"/>
          </a:solidFill>
          <a:uFillTx/>
          <a:latin typeface="Century Schoolbook" panose="02040604050505020304" charset="0"/>
          <a:ea typeface="微软雅黑" panose="020B0503020204020204" pitchFamily="34" charset="-122"/>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lnSpc>
          <a:spcPct val="120000"/>
        </a:lnSpc>
        <a:spcBef>
          <a:spcPts val="450"/>
        </a:spcBef>
        <a:spcAft>
          <a:spcPts val="0"/>
        </a:spcAft>
        <a:buClr>
          <a:srgbClr val="0070C0"/>
        </a:buClr>
        <a:buSzPct val="76000"/>
        <a:buFont typeface="Wingdings 3" panose="05040102010807070707" pitchFamily="18" charset="2"/>
        <a:buChar char=""/>
        <a:defRPr lang="en-US" altLang="zh-CN" sz="2400" b="1" i="0" u="none" strike="noStrike" kern="1200" cap="none" spc="0" normalizeH="0" dirty="0" smtClean="0">
          <a:solidFill>
            <a:srgbClr val="0070C0"/>
          </a:solidFill>
          <a:latin typeface="Century Schoolbook" panose="02040604050505020304" charset="0"/>
          <a:ea typeface="思源宋体" panose="02020400000000000000" charset="-122"/>
          <a:cs typeface="Arial" panose="020B0604020202020204" pitchFamily="34" charset="0"/>
        </a:defRPr>
      </a:lvl1pPr>
      <a:lvl2pPr marL="410845" indent="-205105" algn="l" rtl="0" eaLnBrk="0" fontAlgn="base" hangingPunct="0">
        <a:lnSpc>
          <a:spcPct val="120000"/>
        </a:lnSpc>
        <a:spcBef>
          <a:spcPts val="375"/>
        </a:spcBef>
        <a:spcAft>
          <a:spcPts val="0"/>
        </a:spcAft>
        <a:buClr>
          <a:srgbClr val="C00000"/>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2pPr>
      <a:lvl3pPr marL="616585" indent="-171450" algn="l" rtl="0" eaLnBrk="0" fontAlgn="base" hangingPunct="0">
        <a:lnSpc>
          <a:spcPct val="120000"/>
        </a:lnSpc>
        <a:spcBef>
          <a:spcPts val="375"/>
        </a:spcBef>
        <a:spcAft>
          <a:spcPts val="0"/>
        </a:spcAft>
        <a:buClr>
          <a:srgbClr val="BCBCBC"/>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3pPr>
      <a:lvl4pPr marL="822960" indent="-171450" algn="l" rtl="0" eaLnBrk="0" fontAlgn="base" hangingPunct="0">
        <a:lnSpc>
          <a:spcPct val="120000"/>
        </a:lnSpc>
        <a:spcBef>
          <a:spcPts val="300"/>
        </a:spcBef>
        <a:spcAft>
          <a:spcPts val="0"/>
        </a:spcAft>
        <a:buClr>
          <a:srgbClr val="CF5716"/>
        </a:buClr>
        <a:buSzPct val="70000"/>
        <a:buFont typeface="Wingdings" panose="05000000000000000000" pitchFamily="2" charset="2"/>
        <a:buChar char=""/>
        <a:defRPr sz="18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customXml" Target="../ink/ink2.xml"/><Relationship Id="rId3" Type="http://schemas.openxmlformats.org/officeDocument/2006/relationships/image" Target="../media/image26.png"/><Relationship Id="rId2" Type="http://schemas.openxmlformats.org/officeDocument/2006/relationships/customXml" Target="../ink/ink1.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vmlDrawing" Target="../drawings/vmlDrawing1.vml"/><Relationship Id="rId6"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wmf"/><Relationship Id="rId2" Type="http://schemas.openxmlformats.org/officeDocument/2006/relationships/oleObject" Target="../embeddings/oleObject1.bin"/><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1" Type="http://schemas.openxmlformats.org/officeDocument/2006/relationships/slideLayout" Target="../slideLayouts/slideLayout5.xml"/><Relationship Id="rId10" Type="http://schemas.openxmlformats.org/officeDocument/2006/relationships/image" Target="../media/image25.png"/><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image" Target="../media/image61.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3.png"/><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image" Target="../media/image6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image" Target="../media/image67.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image" Target="../media/image7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hyperlink" Target="structure%20of%20brain.mp4" TargetMode="Externa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GI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0.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1.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83.png"/><Relationship Id="rId1" Type="http://schemas.openxmlformats.org/officeDocument/2006/relationships/image" Target="../media/image82.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5.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0.png"/><Relationship Id="rId1" Type="http://schemas.openxmlformats.org/officeDocument/2006/relationships/hyperlink" Target="https://github.com/nndl/exercise/tree/master/chap4_%20simple%20neural%20network"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前馈神经网络</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p:cNvPicPr>
            <a:picLocks noChangeAspect="1"/>
          </p:cNvPicPr>
          <p:nvPr/>
        </p:nvPicPr>
        <p:blipFill>
          <a:blip r:embed="rId1"/>
          <a:stretch>
            <a:fillRect/>
          </a:stretch>
        </p:blipFill>
        <p:spPr>
          <a:xfrm>
            <a:off x="30480" y="1157605"/>
            <a:ext cx="9083040" cy="5120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p:cNvPicPr>
            <a:picLocks noChangeAspect="1"/>
          </p:cNvPicPr>
          <p:nvPr/>
        </p:nvPicPr>
        <p:blipFill>
          <a:blip r:embed="rId1"/>
          <a:stretch>
            <a:fillRect/>
          </a:stretch>
        </p:blipFill>
        <p:spPr>
          <a:xfrm>
            <a:off x="38100" y="1279525"/>
            <a:ext cx="9067800" cy="49225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p:cNvPicPr>
            <a:picLocks noChangeAspect="1"/>
          </p:cNvPicPr>
          <p:nvPr/>
        </p:nvPicPr>
        <p:blipFill>
          <a:blip r:embed="rId1"/>
          <a:stretch>
            <a:fillRect/>
          </a:stretch>
        </p:blipFill>
        <p:spPr>
          <a:xfrm>
            <a:off x="29210" y="1214755"/>
            <a:ext cx="9006840" cy="5074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sp>
        <p:nvSpPr>
          <p:cNvPr id="12" name="内容占位符 11"/>
          <p:cNvSpPr>
            <a:spLocks noGrp="1"/>
          </p:cNvSpPr>
          <p:nvPr>
            <p:ph sz="quarter" idx="1"/>
          </p:nvPr>
        </p:nvSpPr>
        <p:spPr/>
        <p:txBody>
          <a:bodyPr/>
          <a:p>
            <a:r>
              <a:t>ReLU</a:t>
            </a:r>
            <a:r>
              <a:rPr lang="zh-CN" altLang="en-US"/>
              <a:t>系列</a:t>
            </a:r>
            <a:endParaRPr lang="zh-CN" altLang="en-US"/>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460" y="2212975"/>
            <a:ext cx="2298700" cy="1286510"/>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60" y="3982085"/>
            <a:ext cx="3860165" cy="130429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rcRect l="8693" r="11337"/>
          <a:stretch>
            <a:fillRect/>
          </a:stretch>
        </p:blipFill>
        <p:spPr>
          <a:xfrm>
            <a:off x="4489450" y="1058545"/>
            <a:ext cx="4474845" cy="3866515"/>
          </a:xfrm>
          <a:prstGeom prst="rect">
            <a:avLst/>
          </a:prstGeom>
        </p:spPr>
      </p:pic>
      <p:sp>
        <p:nvSpPr>
          <p:cNvPr id="9" name="矩形 8"/>
          <p:cNvSpPr/>
          <p:nvPr/>
        </p:nvSpPr>
        <p:spPr>
          <a:xfrm>
            <a:off x="4489450" y="4928870"/>
            <a:ext cx="4533265" cy="1076325"/>
          </a:xfrm>
          <a:prstGeom prst="rect">
            <a:avLst/>
          </a:prstGeom>
        </p:spPr>
        <p:txBody>
          <a:bodyPr wrap="square">
            <a:spAutoFit/>
          </a:bodyPr>
          <a:lstStyle/>
          <a:p>
            <a:pPr marL="80645"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计算上更加高效。</a:t>
            </a:r>
            <a:endParaRPr lang="zh-CN" altLang="en-US" sz="1600" dirty="0">
              <a:latin typeface="幼圆" panose="02010509060101010101" charset="-122"/>
              <a:ea typeface="幼圆" panose="02010509060101010101" charset="-122"/>
            </a:endParaRPr>
          </a:p>
          <a:p>
            <a:pPr marL="80645"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生物上的解释性</a:t>
            </a:r>
            <a:endParaRPr lang="en-US" altLang="zh-CN" sz="1600" dirty="0">
              <a:latin typeface="幼圆" panose="02010509060101010101" charset="-122"/>
              <a:ea typeface="幼圆" panose="02010509060101010101" charset="-122"/>
            </a:endParaRPr>
          </a:p>
          <a:p>
            <a:pPr marL="537845" lvl="1"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单侧抑制、宽兴奋边界</a:t>
            </a:r>
            <a:endParaRPr lang="en-US" altLang="zh-CN" sz="1600" dirty="0">
              <a:latin typeface="幼圆" panose="02010509060101010101" charset="-122"/>
              <a:ea typeface="幼圆" panose="02010509060101010101" charset="-122"/>
            </a:endParaRPr>
          </a:p>
          <a:p>
            <a:pPr marL="80645"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在一定程度上缓解梯度消失问题</a:t>
            </a:r>
            <a:endParaRPr lang="zh-CN" altLang="en-US" sz="1600" dirty="0">
              <a:latin typeface="幼圆" panose="02010509060101010101" charset="-122"/>
              <a:ea typeface="幼圆" panose="02010509060101010101" charset="-122"/>
            </a:endParaRPr>
          </a:p>
        </p:txBody>
      </p:sp>
      <p:sp>
        <p:nvSpPr>
          <p:cNvPr id="11" name="矩形 10"/>
          <p:cNvSpPr/>
          <p:nvPr/>
        </p:nvSpPr>
        <p:spPr>
          <a:xfrm>
            <a:off x="4489450" y="6094095"/>
            <a:ext cx="4547235" cy="337185"/>
          </a:xfrm>
          <a:prstGeom prst="rect">
            <a:avLst/>
          </a:prstGeom>
        </p:spPr>
        <p:txBody>
          <a:bodyPr wrap="square">
            <a:spAutoFit/>
          </a:bodyPr>
          <a:lstStyle/>
          <a:p>
            <a:pPr marL="80645" indent="-205105">
              <a:buSzPct val="76000"/>
              <a:buFont typeface="Wingdings 3" panose="05040102010807070707" pitchFamily="18" charset="2"/>
              <a:buChar char=""/>
            </a:pPr>
            <a:r>
              <a:rPr lang="zh-CN" altLang="en-US" sz="1600" dirty="0">
                <a:solidFill>
                  <a:srgbClr val="FF0000"/>
                </a:solidFill>
                <a:latin typeface="幼圆" panose="02010509060101010101" charset="-122"/>
                <a:ea typeface="幼圆" panose="02010509060101010101" charset="-122"/>
                <a:cs typeface="幼圆" panose="02010509060101010101" charset="-122"/>
              </a:rPr>
              <a:t>死亡</a:t>
            </a:r>
            <a:r>
              <a:rPr lang="en-US" altLang="zh-CN" sz="1600" dirty="0" err="1">
                <a:solidFill>
                  <a:srgbClr val="FF0000"/>
                </a:solidFill>
                <a:latin typeface="幼圆" panose="02010509060101010101" charset="-122"/>
                <a:ea typeface="幼圆" panose="02010509060101010101" charset="-122"/>
                <a:cs typeface="幼圆" panose="02010509060101010101" charset="-122"/>
              </a:rPr>
              <a:t>ReLU</a:t>
            </a:r>
            <a:r>
              <a:rPr lang="zh-CN" altLang="en-US" sz="1600" dirty="0">
                <a:solidFill>
                  <a:srgbClr val="FF0000"/>
                </a:solidFill>
                <a:latin typeface="幼圆" panose="02010509060101010101" charset="-122"/>
                <a:ea typeface="幼圆" panose="02010509060101010101" charset="-122"/>
                <a:cs typeface="幼圆" panose="02010509060101010101" charset="-122"/>
              </a:rPr>
              <a:t>问题（</a:t>
            </a:r>
            <a:r>
              <a:rPr lang="en-US" altLang="zh-CN" sz="1600" dirty="0">
                <a:solidFill>
                  <a:srgbClr val="FF0000"/>
                </a:solidFill>
                <a:latin typeface="幼圆" panose="02010509060101010101" charset="-122"/>
                <a:ea typeface="幼圆" panose="02010509060101010101" charset="-122"/>
                <a:cs typeface="幼圆" panose="02010509060101010101" charset="-122"/>
              </a:rPr>
              <a:t>Dying </a:t>
            </a:r>
            <a:r>
              <a:rPr lang="en-US" altLang="zh-CN" sz="1600" dirty="0" err="1">
                <a:solidFill>
                  <a:srgbClr val="FF0000"/>
                </a:solidFill>
                <a:latin typeface="幼圆" panose="02010509060101010101" charset="-122"/>
                <a:ea typeface="幼圆" panose="02010509060101010101" charset="-122"/>
                <a:cs typeface="幼圆" panose="02010509060101010101" charset="-122"/>
              </a:rPr>
              <a:t>ReLU</a:t>
            </a:r>
            <a:r>
              <a:rPr lang="en-US" altLang="zh-CN" sz="1600" dirty="0">
                <a:solidFill>
                  <a:srgbClr val="FF0000"/>
                </a:solidFill>
                <a:latin typeface="幼圆" panose="02010509060101010101" charset="-122"/>
                <a:ea typeface="幼圆" panose="02010509060101010101" charset="-122"/>
                <a:cs typeface="幼圆" panose="02010509060101010101" charset="-122"/>
              </a:rPr>
              <a:t> Problem</a:t>
            </a:r>
            <a:r>
              <a:rPr lang="zh-CN" altLang="en-US" sz="1600" dirty="0">
                <a:solidFill>
                  <a:srgbClr val="FF0000"/>
                </a:solidFill>
                <a:latin typeface="幼圆" panose="02010509060101010101" charset="-122"/>
                <a:ea typeface="幼圆" panose="02010509060101010101" charset="-122"/>
                <a:cs typeface="幼圆" panose="02010509060101010101" charset="-122"/>
              </a:rPr>
              <a:t>）</a:t>
            </a:r>
            <a:endParaRPr lang="zh-CN" altLang="en-US" sz="1600" dirty="0">
              <a:solidFill>
                <a:srgbClr val="FF0000"/>
              </a:solidFill>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a:t>
            </a:r>
            <a:endParaRPr lang="zh-CN" altLang="en-US" dirty="0"/>
          </a:p>
        </p:txBody>
      </p:sp>
      <p:sp>
        <p:nvSpPr>
          <p:cNvPr id="6" name="内容占位符 5"/>
          <p:cNvSpPr>
            <a:spLocks noGrp="1"/>
          </p:cNvSpPr>
          <p:nvPr>
            <p:ph sz="quarter" idx="1"/>
          </p:nvPr>
        </p:nvSpPr>
        <p:spPr/>
        <p:txBody>
          <a:bodyPr/>
          <a:p>
            <a:r>
              <a:rPr lang="zh-CN" altLang="en-US">
                <a:sym typeface="+mn-ea"/>
              </a:rPr>
              <a:t>Swish函数</a:t>
            </a:r>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1970" y="2384425"/>
            <a:ext cx="5560060" cy="396875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1" y="1858506"/>
            <a:ext cx="2362460" cy="37469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常见激活函数及其导数</a:t>
            </a:r>
            <a:endParaRPr lang="zh-CN" altLang="en-US"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9405" y="1765300"/>
            <a:ext cx="8504555" cy="40119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endParaRPr lang="zh-CN" altLang="en-US" dirty="0"/>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endParaRPr lang="zh-CN" altLang="en-US" dirty="0"/>
          </a:p>
          <a:p>
            <a:r>
              <a:rPr lang="zh-CN" altLang="en-US" dirty="0"/>
              <a:t>网络的拓扑结构</a:t>
            </a:r>
            <a:endParaRPr lang="en-US" altLang="zh-CN" dirty="0"/>
          </a:p>
          <a:p>
            <a:pPr lvl="1"/>
            <a:r>
              <a:rPr lang="zh-CN" altLang="en-US" dirty="0"/>
              <a:t>不同神经元之间的连接关系。</a:t>
            </a:r>
            <a:endParaRPr lang="zh-CN" altLang="en-US" dirty="0"/>
          </a:p>
          <a:p>
            <a:r>
              <a:rPr lang="zh-CN" altLang="en-US" dirty="0"/>
              <a:t>学习算法</a:t>
            </a:r>
            <a:endParaRPr lang="en-US" altLang="zh-CN" dirty="0"/>
          </a:p>
          <a:p>
            <a:pPr lvl="1"/>
            <a:r>
              <a:rPr lang="zh-CN" altLang="en-US" dirty="0"/>
              <a:t>通过训练数据来学习神经网络的参数。</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endParaRPr lang="zh-CN" altLang="en-US" dirty="0"/>
          </a:p>
        </p:txBody>
      </p:sp>
      <p:sp>
        <p:nvSpPr>
          <p:cNvPr id="3" name="内容占位符 2"/>
          <p:cNvSpPr>
            <a:spLocks noGrp="1"/>
          </p:cNvSpPr>
          <p:nvPr>
            <p:ph sz="quarter"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655" y="2260600"/>
            <a:ext cx="8910320" cy="2890520"/>
          </a:xfrm>
          <a:prstGeom prst="rect">
            <a:avLst/>
          </a:prstGeom>
        </p:spPr>
      </p:pic>
      <p:sp>
        <p:nvSpPr>
          <p:cNvPr id="7" name="矩形 6"/>
          <p:cNvSpPr/>
          <p:nvPr/>
        </p:nvSpPr>
        <p:spPr>
          <a:xfrm>
            <a:off x="196215" y="5791200"/>
            <a:ext cx="8839200" cy="368300"/>
          </a:xfrm>
          <a:prstGeom prst="rect">
            <a:avLst/>
          </a:prstGeom>
        </p:spPr>
        <p:txBody>
          <a:bodyPr wrap="square">
            <a:spAutoFit/>
          </a:bodyPr>
          <a:lstStyle/>
          <a:p>
            <a:r>
              <a:rPr lang="zh-CN" altLang="en-US" sz="1800" dirty="0">
                <a:latin typeface="幼圆" panose="02010509060101010101" charset="-122"/>
                <a:ea typeface="幼圆" panose="02010509060101010101" charset="-122"/>
              </a:rPr>
              <a:t>圆形节点表示一个神经元，方形节点表示一组神经元。</a:t>
            </a:r>
            <a:endParaRPr lang="zh-CN" altLang="en-US" sz="1800" dirty="0">
              <a:latin typeface="幼圆" panose="02010509060101010101" charset="-122"/>
              <a:ea typeface="幼圆" panose="0201050906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endParaRPr lang="zh-CN" altLang="en-US" dirty="0"/>
          </a:p>
        </p:txBody>
      </p:sp>
      <p:sp>
        <p:nvSpPr>
          <p:cNvPr id="3" name="内容占位符 2"/>
          <p:cNvSpPr>
            <a:spLocks noGrp="1"/>
          </p:cNvSpPr>
          <p:nvPr>
            <p:ph sz="quarter" idx="1"/>
          </p:nvPr>
        </p:nvSpPr>
        <p:spPr/>
        <p:txBody>
          <a:bodyPr/>
          <a:lstStyle/>
          <a:p>
            <a:r>
              <a:rPr lang="zh-CN" altLang="en-US" dirty="0"/>
              <a:t>前馈神经网络（全连接神经网络、多层感知器）</a:t>
            </a:r>
            <a:endParaRPr lang="en-US" altLang="zh-CN" dirty="0"/>
          </a:p>
          <a:p>
            <a:pPr lvl="1"/>
            <a:r>
              <a:rPr lang="zh-CN" altLang="en-US" dirty="0"/>
              <a:t>各神经元分别属于不同的</a:t>
            </a:r>
            <a:r>
              <a:rPr lang="zh-CN" altLang="en-US" dirty="0">
                <a:solidFill>
                  <a:srgbClr val="FF0000"/>
                </a:solidFill>
              </a:rPr>
              <a:t>层</a:t>
            </a:r>
            <a:r>
              <a:rPr lang="zh-CN" altLang="en-US" dirty="0"/>
              <a:t>，层内无连接。</a:t>
            </a:r>
            <a:endParaRPr lang="en-US" altLang="zh-CN" dirty="0"/>
          </a:p>
          <a:p>
            <a:pPr lvl="1"/>
            <a:r>
              <a:rPr lang="zh-CN" altLang="en-US" dirty="0"/>
              <a:t>相邻两层之间的神经元全部</a:t>
            </a:r>
            <a:r>
              <a:rPr lang="zh-CN" altLang="en-US" dirty="0">
                <a:solidFill>
                  <a:srgbClr val="FF0000"/>
                </a:solidFill>
              </a:rPr>
              <a:t>两两连接</a:t>
            </a:r>
            <a:r>
              <a:rPr lang="zh-CN" altLang="en-US" dirty="0"/>
              <a:t>。</a:t>
            </a:r>
            <a:endParaRPr lang="en-US" altLang="zh-CN" dirty="0"/>
          </a:p>
          <a:p>
            <a:pPr lvl="1"/>
            <a:r>
              <a:rPr lang="zh-CN" altLang="en-US" dirty="0"/>
              <a:t>整个网络中无反馈，信号从输入层向输出层单向传播，可用一个有向无环图表示。</a:t>
            </a:r>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59635" y="3595370"/>
            <a:ext cx="4825365" cy="27578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信息传递过程</a:t>
            </a:r>
            <a:endParaRPr lang="zh-CN" altLang="en-US"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8480" y="1423670"/>
            <a:ext cx="8067040" cy="4610100"/>
          </a:xfrm>
          <a:prstGeom prst="rect">
            <a:avLst/>
          </a:prstGeom>
        </p:spPr>
      </p:pic>
      <mc:AlternateContent xmlns:mc="http://schemas.openxmlformats.org/markup-compatibility/2006" xmlns:p14="http://schemas.microsoft.com/office/powerpoint/2010/main">
        <mc:Choice Requires="p14">
          <p:contentPart r:id="rId2" p14:bwMode="auto">
            <p14:nvContentPartPr>
              <p14:cNvPr id="24" name="墨迹 23"/>
              <p14:cNvContentPartPr/>
              <p14:nvPr/>
            </p14:nvContentPartPr>
            <p14:xfrm>
              <a:off x="9715515" y="4758380"/>
              <a:ext cx="270" cy="270"/>
            </p14:xfrm>
          </p:contentPart>
        </mc:Choice>
        <mc:Fallback xmlns="">
          <p:pic>
            <p:nvPicPr>
              <p:cNvPr id="24" name="墨迹 23"/>
            </p:nvPicPr>
            <p:blipFill>
              <a:blip r:embed="rId3"/>
            </p:blipFill>
            <p:spPr>
              <a:xfrm>
                <a:off x="9715515" y="4758380"/>
                <a:ext cx="270" cy="2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7" name="墨迹 26"/>
              <p14:cNvContentPartPr/>
              <p14:nvPr/>
            </p14:nvContentPartPr>
            <p14:xfrm>
              <a:off x="7810035" y="4409810"/>
              <a:ext cx="8910" cy="11610"/>
            </p14:xfrm>
          </p:contentPart>
        </mc:Choice>
        <mc:Fallback xmlns="">
          <p:pic>
            <p:nvPicPr>
              <p:cNvPr id="27" name="墨迹 26"/>
            </p:nvPicPr>
            <p:blipFill>
              <a:blip r:embed="rId5"/>
            </p:blipFill>
            <p:spPr>
              <a:xfrm>
                <a:off x="7810035" y="4409810"/>
                <a:ext cx="8910" cy="11610"/>
              </a:xfrm>
              <a:prstGeom prst="rect"/>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zh-CN" altLang="en-US" dirty="0"/>
          </a:p>
        </p:txBody>
      </p:sp>
      <p:sp>
        <p:nvSpPr>
          <p:cNvPr id="5" name="内容占位符 4"/>
          <p:cNvSpPr>
            <a:spLocks noGrp="1"/>
          </p:cNvSpPr>
          <p:nvPr>
            <p:ph sz="quarter" idx="1"/>
          </p:nvPr>
        </p:nvSpPr>
        <p:spPr/>
        <p:txBody>
          <a:bodyPr/>
          <a:lstStyle/>
          <a:p>
            <a:r>
              <a:rPr lang="zh-CN" altLang="en-US" dirty="0"/>
              <a:t>给定一个前馈神经网络，用下面的记号来描述这样网络：</a:t>
            </a:r>
            <a:endParaRPr lang="zh-CN" altLang="en-US" dirty="0"/>
          </a:p>
        </p:txBody>
      </p:sp>
      <p:pic>
        <p:nvPicPr>
          <p:cNvPr id="7" name="图片 6" descr="屏幕剪辑"/>
          <p:cNvPicPr>
            <a:picLocks noChangeAspect="1"/>
          </p:cNvPicPr>
          <p:nvPr/>
        </p:nvPicPr>
        <p:blipFill>
          <a:blip r:embed="rId1"/>
          <a:stretch>
            <a:fillRect/>
          </a:stretch>
        </p:blipFill>
        <p:spPr>
          <a:xfrm>
            <a:off x="835025" y="1969135"/>
            <a:ext cx="7810500" cy="3935095"/>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985" y="1713230"/>
            <a:ext cx="2806065" cy="16040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zh-CN" altLang="en-US" dirty="0"/>
          </a:p>
        </p:txBody>
      </p:sp>
      <p:sp>
        <p:nvSpPr>
          <p:cNvPr id="5" name="内容占位符 4"/>
          <p:cNvSpPr>
            <a:spLocks noGrp="1"/>
          </p:cNvSpPr>
          <p:nvPr>
            <p:ph sz="quarter" idx="1"/>
          </p:nvPr>
        </p:nvSpPr>
        <p:spPr/>
        <p:txBody>
          <a:bodyPr/>
          <a:lstStyle/>
          <a:p>
            <a:r>
              <a:rPr lang="zh-CN" altLang="en-US" dirty="0"/>
              <a:t>前馈神经网络通过下面公式进行信息传播。</a:t>
            </a:r>
            <a:endParaRPr lang="en-US" altLang="zh-CN" dirty="0"/>
          </a:p>
          <a:p>
            <a:endParaRPr lang="en-US" altLang="zh-CN" dirty="0"/>
          </a:p>
          <a:p>
            <a:endParaRPr lang="en-US" altLang="zh-CN" dirty="0"/>
          </a:p>
          <a:p>
            <a:endParaRPr lang="en-US" altLang="zh-CN" dirty="0"/>
          </a:p>
          <a:p>
            <a:endParaRPr lang="en-US" altLang="zh-CN" dirty="0"/>
          </a:p>
          <a:p>
            <a:r>
              <a:rPr lang="zh-CN" altLang="en-US" dirty="0"/>
              <a:t>前馈计算：</a:t>
            </a:r>
            <a:endParaRPr lang="zh-CN" altLang="en-US" dirty="0"/>
          </a:p>
        </p:txBody>
      </p:sp>
      <p:pic>
        <p:nvPicPr>
          <p:cNvPr id="3" name="图片 2" descr="屏幕剪辑"/>
          <p:cNvPicPr>
            <a:picLocks noChangeAspect="1"/>
          </p:cNvPicPr>
          <p:nvPr/>
        </p:nvPicPr>
        <p:blipFill>
          <a:blip r:embed="rId1"/>
          <a:stretch>
            <a:fillRect/>
          </a:stretch>
        </p:blipFill>
        <p:spPr>
          <a:xfrm>
            <a:off x="3025775" y="1815465"/>
            <a:ext cx="3093085" cy="583565"/>
          </a:xfrm>
          <a:prstGeom prst="rect">
            <a:avLst/>
          </a:prstGeom>
        </p:spPr>
      </p:pic>
      <p:pic>
        <p:nvPicPr>
          <p:cNvPr id="4" name="图片 3" descr="屏幕剪辑"/>
          <p:cNvPicPr>
            <a:picLocks noChangeAspect="1"/>
          </p:cNvPicPr>
          <p:nvPr/>
        </p:nvPicPr>
        <p:blipFill>
          <a:blip r:embed="rId2"/>
          <a:stretch>
            <a:fillRect/>
          </a:stretch>
        </p:blipFill>
        <p:spPr>
          <a:xfrm>
            <a:off x="3707130" y="2575560"/>
            <a:ext cx="1731010" cy="631825"/>
          </a:xfrm>
          <a:prstGeom prst="rect">
            <a:avLst/>
          </a:prstGeom>
        </p:spPr>
      </p:pic>
      <p:pic>
        <p:nvPicPr>
          <p:cNvPr id="6" name="图片 5" descr="屏幕剪辑"/>
          <p:cNvPicPr>
            <a:picLocks noChangeAspect="1"/>
          </p:cNvPicPr>
          <p:nvPr/>
        </p:nvPicPr>
        <p:blipFill rotWithShape="1">
          <a:blip r:embed="rId3"/>
          <a:srcRect t="1" r="3464" b="16678"/>
          <a:stretch>
            <a:fillRect/>
          </a:stretch>
        </p:blipFill>
        <p:spPr>
          <a:xfrm>
            <a:off x="293370" y="4411345"/>
            <a:ext cx="8559165" cy="3892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深层前馈神经网络</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8405" y="1055370"/>
            <a:ext cx="6726555" cy="54051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endParaRPr lang="zh-CN" altLang="en-US" dirty="0"/>
          </a:p>
        </p:txBody>
      </p:sp>
      <p:sp>
        <p:nvSpPr>
          <p:cNvPr id="9" name="矩形 8"/>
          <p:cNvSpPr/>
          <p:nvPr/>
        </p:nvSpPr>
        <p:spPr>
          <a:xfrm>
            <a:off x="107950" y="5424805"/>
            <a:ext cx="8928735" cy="922020"/>
          </a:xfrm>
          <a:prstGeom prst="rect">
            <a:avLst/>
          </a:prstGeom>
        </p:spPr>
        <p:txBody>
          <a:bodyPr wrap="square">
            <a:spAutoFit/>
          </a:bodyPr>
          <a:lstStyle/>
          <a:p>
            <a:r>
              <a:rPr lang="zh-CN" altLang="en-US" sz="1800" dirty="0">
                <a:latin typeface="幼圆" panose="02010509060101010101" charset="-122"/>
                <a:ea typeface="幼圆" panose="02010509060101010101" charset="-122"/>
                <a:cs typeface="幼圆" panose="02010509060101010101" charset="-122"/>
              </a:rPr>
              <a:t>根据通用近似定理，对于具有线性输出层和至少一个使用“挤压”性质的激活函数的隐藏层组成的前馈神经网络，只要其隐藏层神经元的数量足够，它可以以任意的精度来近似任何从一个定义在实数空间中的有界闭集函数。</a:t>
            </a:r>
            <a:endParaRPr lang="zh-CN" altLang="en-US" sz="1800" dirty="0">
              <a:latin typeface="幼圆" panose="02010509060101010101" charset="-122"/>
              <a:ea typeface="幼圆" panose="02010509060101010101" charset="-122"/>
              <a:cs typeface="幼圆" panose="02010509060101010101" charset="-122"/>
            </a:endParaRPr>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8305" y="1085850"/>
            <a:ext cx="5786755" cy="42081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神经网络可以作为一个“万能”函数来使用，可以用来进行复杂的特征转换，或逼近一个复杂的条件分布。</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如果</a:t>
                </a:r>
                <a14:m>
                  <m:oMath xmlns:m="http://schemas.openxmlformats.org/officeDocument/2006/math">
                    <m:r>
                      <a:rPr lang="en-US" altLang="zh-CN" i="1" dirty="0" smtClean="0">
                        <a:latin typeface="Cambria Math" panose="02040503050406030204" pitchFamily="18" charset="0"/>
                      </a:rPr>
                      <m:t>𝑔</m:t>
                    </m:r>
                    <m:r>
                      <a:rPr lang="en-US" altLang="zh-CN" i="1" dirty="0" smtClean="0">
                        <a:latin typeface="Cambria Math" panose="02040503050406030204" pitchFamily="18" charset="0"/>
                      </a:rPr>
                      <m:t>(⋅)</m:t>
                    </m:r>
                  </m:oMath>
                </a14:m>
                <a:r>
                  <a:rPr lang="zh-CN" altLang="en-US" dirty="0"/>
                  <a:t>为</a:t>
                </a:r>
                <a:r>
                  <a:rPr lang="en-US" altLang="zh-CN" dirty="0"/>
                  <a:t>logistic</a:t>
                </a:r>
                <a:r>
                  <a:rPr lang="zh-CN" altLang="en-US" dirty="0"/>
                  <a:t>回归，那么</a:t>
                </a:r>
                <a:r>
                  <a:rPr lang="en-US" altLang="zh-CN" dirty="0"/>
                  <a:t>logistic</a:t>
                </a:r>
                <a:r>
                  <a:rPr lang="zh-CN" altLang="en-US" dirty="0"/>
                  <a:t>回归分类器可以看成神经网络的最后一层。</a:t>
                </a:r>
                <a:endParaRPr lang="en-US" altLang="zh-CN" dirty="0"/>
              </a:p>
              <a:p>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xfrm>
                <a:off x="107950" y="1058545"/>
                <a:ext cx="8928735" cy="4428490"/>
              </a:xfrm>
              <a:blipFill rotWithShape="1">
                <a:blip r:embed="rId1"/>
                <a:stretch>
                  <a:fillRect l="-778" t="-1728" r="-1389" b="-2469"/>
                </a:stretch>
              </a:blipFill>
            </p:spPr>
            <p:txBody>
              <a:bodyPr/>
              <a:lstStyle/>
              <a:p>
                <a:r>
                  <a:rPr lang="zh-CN" altLang="en-US">
                    <a:noFill/>
                  </a:rPr>
                  <a:t> </a:t>
                </a:r>
                <a:endParaRPr lang="zh-CN" altLang="en-US">
                  <a:noFill/>
                </a:endParaRPr>
              </a:p>
            </p:txBody>
          </p:sp>
        </mc:Fallback>
      </mc:AlternateContent>
      <p:pic>
        <p:nvPicPr>
          <p:cNvPr id="19" name="图片 1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969" y="3012608"/>
            <a:ext cx="2453432" cy="530693"/>
          </a:xfrm>
          <a:prstGeom prst="rect">
            <a:avLst/>
          </a:prstGeom>
        </p:spPr>
      </p:pic>
      <p:sp>
        <p:nvSpPr>
          <p:cNvPr id="2" name="标题 1"/>
          <p:cNvSpPr>
            <a:spLocks noGrp="1"/>
          </p:cNvSpPr>
          <p:nvPr>
            <p:ph type="title"/>
          </p:nvPr>
        </p:nvSpPr>
        <p:spPr/>
        <p:txBody>
          <a:bodyPr/>
          <a:lstStyle/>
          <a:p>
            <a:r>
              <a:rPr lang="zh-CN" altLang="en-US" dirty="0"/>
              <a:t>应用到机器学习</a:t>
            </a:r>
            <a:endParaRPr lang="zh-CN" altLang="en-US" dirty="0"/>
          </a:p>
        </p:txBody>
      </p:sp>
      <p:cxnSp>
        <p:nvCxnSpPr>
          <p:cNvPr id="7" name="直接连接符 6"/>
          <p:cNvCxnSpPr/>
          <p:nvPr/>
        </p:nvCxnSpPr>
        <p:spPr>
          <a:xfrm>
            <a:off x="4229100" y="3486150"/>
            <a:ext cx="606168" cy="0"/>
          </a:xfrm>
          <a:prstGeom prst="line">
            <a:avLst/>
          </a:prstGeom>
        </p:spPr>
        <p:style>
          <a:lnRef idx="3">
            <a:schemeClr val="accent4"/>
          </a:lnRef>
          <a:fillRef idx="0">
            <a:schemeClr val="accent4"/>
          </a:fillRef>
          <a:effectRef idx="2">
            <a:schemeClr val="accent4"/>
          </a:effectRef>
          <a:fontRef idx="minor">
            <a:schemeClr val="tx1"/>
          </a:fontRef>
        </p:style>
      </p:cxnSp>
      <p:sp>
        <p:nvSpPr>
          <p:cNvPr id="9" name="文本框 8"/>
          <p:cNvSpPr txBox="1"/>
          <p:nvPr/>
        </p:nvSpPr>
        <p:spPr>
          <a:xfrm>
            <a:off x="5313680" y="3832226"/>
            <a:ext cx="1097280" cy="368300"/>
          </a:xfrm>
          <a:prstGeom prst="rect">
            <a:avLst/>
          </a:prstGeom>
          <a:noFill/>
        </p:spPr>
        <p:txBody>
          <a:bodyPr wrap="none" rtlCol="0">
            <a:spAutoFit/>
          </a:bodyPr>
          <a:lstStyle/>
          <a:p>
            <a:r>
              <a:rPr lang="zh-CN" altLang="en-US" sz="1800" dirty="0">
                <a:solidFill>
                  <a:schemeClr val="accent2">
                    <a:lumMod val="75000"/>
                  </a:schemeClr>
                </a:solidFill>
              </a:rPr>
              <a:t>神经网络</a:t>
            </a:r>
            <a:endParaRPr lang="zh-CN" altLang="en-US" sz="1800" dirty="0">
              <a:solidFill>
                <a:schemeClr val="accent2">
                  <a:lumMod val="75000"/>
                </a:schemeClr>
              </a:solidFill>
            </a:endParaRPr>
          </a:p>
        </p:txBody>
      </p:sp>
      <p:cxnSp>
        <p:nvCxnSpPr>
          <p:cNvPr id="13" name="直接连接符 12"/>
          <p:cNvCxnSpPr/>
          <p:nvPr/>
        </p:nvCxnSpPr>
        <p:spPr>
          <a:xfrm flipV="1">
            <a:off x="3869078" y="3543301"/>
            <a:ext cx="1560173" cy="28574"/>
          </a:xfrm>
          <a:prstGeom prst="line">
            <a:avLst/>
          </a:prstGeom>
        </p:spPr>
        <p:style>
          <a:lnRef idx="2">
            <a:schemeClr val="accent2"/>
          </a:lnRef>
          <a:fillRef idx="0">
            <a:schemeClr val="accent2"/>
          </a:fillRef>
          <a:effectRef idx="1">
            <a:schemeClr val="accent2"/>
          </a:effectRef>
          <a:fontRef idx="minor">
            <a:schemeClr val="tx1"/>
          </a:fontRef>
        </p:style>
      </p:cxnSp>
      <p:sp>
        <p:nvSpPr>
          <p:cNvPr id="14" name="文本框 13"/>
          <p:cNvSpPr txBox="1"/>
          <p:nvPr/>
        </p:nvSpPr>
        <p:spPr>
          <a:xfrm>
            <a:off x="3360414" y="3832225"/>
            <a:ext cx="868680" cy="368300"/>
          </a:xfrm>
          <a:prstGeom prst="rect">
            <a:avLst/>
          </a:prstGeom>
          <a:noFill/>
        </p:spPr>
        <p:txBody>
          <a:bodyPr wrap="none" rtlCol="0">
            <a:spAutoFit/>
          </a:bodyPr>
          <a:lstStyle/>
          <a:p>
            <a:r>
              <a:rPr lang="zh-CN" altLang="en-US" sz="1800" dirty="0">
                <a:solidFill>
                  <a:schemeClr val="accent4">
                    <a:lumMod val="75000"/>
                  </a:schemeClr>
                </a:solidFill>
              </a:rPr>
              <a:t>分类器</a:t>
            </a:r>
            <a:endParaRPr lang="zh-CN" altLang="en-US" sz="1800" dirty="0">
              <a:solidFill>
                <a:schemeClr val="accent4">
                  <a:lumMod val="7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endParaRPr lang="zh-CN" altLang="en-US" dirty="0"/>
          </a:p>
        </p:txBody>
      </p:sp>
      <p:sp>
        <p:nvSpPr>
          <p:cNvPr id="3" name="内容占位符 2"/>
          <p:cNvSpPr>
            <a:spLocks noGrp="1"/>
          </p:cNvSpPr>
          <p:nvPr>
            <p:ph sz="quarter" idx="1"/>
          </p:nvPr>
        </p:nvSpPr>
        <p:spPr/>
        <p:txBody>
          <a:bodyPr/>
          <a:lstStyle/>
          <a:p>
            <a:r>
              <a:rPr lang="zh-CN" altLang="en-US" dirty="0"/>
              <a:t>对于多类分类问题</a:t>
            </a:r>
            <a:endParaRPr lang="en-US" altLang="zh-CN" dirty="0"/>
          </a:p>
          <a:p>
            <a:pPr lvl="1"/>
            <a:r>
              <a:rPr lang="zh-CN" altLang="en-US" dirty="0"/>
              <a:t>如果使用</a:t>
            </a:r>
            <a:r>
              <a:rPr lang="en-US" altLang="zh-CN" dirty="0"/>
              <a:t>softmax</a:t>
            </a:r>
            <a:r>
              <a:rPr lang="zh-CN" altLang="en-US" dirty="0"/>
              <a:t>回归分类器，相当于网络最后一层设置</a:t>
            </a:r>
            <a:r>
              <a:rPr lang="en-US" altLang="zh-CN" dirty="0"/>
              <a:t>C </a:t>
            </a:r>
            <a:r>
              <a:rPr lang="zh-CN" altLang="en-US" dirty="0"/>
              <a:t>个神经元，其输出经过</a:t>
            </a:r>
            <a:r>
              <a:rPr lang="en-US" altLang="zh-CN" dirty="0"/>
              <a:t>softmax</a:t>
            </a:r>
            <a:r>
              <a:rPr lang="zh-CN" altLang="en-US" dirty="0"/>
              <a:t>函数进行归一化后可以作为每个类的条件概率。</a:t>
            </a:r>
            <a:endParaRPr lang="en-US" altLang="zh-CN" dirty="0"/>
          </a:p>
          <a:p>
            <a:endParaRPr lang="en-US" altLang="zh-CN" dirty="0"/>
          </a:p>
          <a:p>
            <a:endParaRPr lang="en-US" altLang="zh-CN" dirty="0"/>
          </a:p>
          <a:p>
            <a:pPr lvl="1"/>
            <a:endParaRPr lang="en-US" altLang="zh-CN" dirty="0"/>
          </a:p>
          <a:p>
            <a:pPr lvl="1"/>
            <a:r>
              <a:rPr lang="zh-CN" altLang="en-US" dirty="0"/>
              <a:t>采用交叉熵损失函数，对于样本</a:t>
            </a:r>
            <a:r>
              <a:rPr lang="en-US" altLang="zh-CN" dirty="0"/>
              <a:t>(</a:t>
            </a:r>
            <a:r>
              <a:rPr lang="en-US" altLang="zh-CN" dirty="0" err="1"/>
              <a:t>x,y</a:t>
            </a:r>
            <a:r>
              <a:rPr lang="en-US" altLang="zh-CN" dirty="0"/>
              <a:t>)</a:t>
            </a:r>
            <a:r>
              <a:rPr lang="zh-CN" altLang="en-US" dirty="0"/>
              <a:t>，其损失函数为</a:t>
            </a:r>
            <a:endParaRPr lang="zh-CN" altLang="en-US"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39770" y="3120390"/>
            <a:ext cx="2664460" cy="791210"/>
          </a:xfrm>
          <a:prstGeom prst="rect">
            <a:avLst/>
          </a:prstGeom>
        </p:spPr>
      </p:pic>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455" y="5257165"/>
            <a:ext cx="3134360" cy="533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给定训练集为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 = </m:t>
                    </m:r>
                    <m:sSubSup>
                      <m:sSubSupPr>
                        <m:ctrlPr>
                          <a:rPr lang="en-US" altLang="zh-CN" i="1" dirty="0" smtClean="0">
                            <a:latin typeface="Cambria Math" panose="02040503050406030204" pitchFamily="18" charset="0"/>
                          </a:rPr>
                        </m:ctrlPr>
                      </m:sSubSupPr>
                      <m:e>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𝑦</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r>
                          <a:rPr lang="en-US" altLang="zh-CN" i="1" dirty="0">
                            <a:latin typeface="Cambria Math" panose="02040503050406030204" pitchFamily="18" charset="0"/>
                          </a:rPr>
                          <m:t> )}</m:t>
                        </m:r>
                      </m:e>
                      <m:sub>
                        <m:r>
                          <a:rPr lang="en-US" altLang="zh-CN" i="1" dirty="0">
                            <a:latin typeface="Cambria Math" panose="02040503050406030204" pitchFamily="18" charset="0"/>
                          </a:rPr>
                          <m:t>𝑛</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r>
                          <m:rPr>
                            <m:nor/>
                          </m:rPr>
                          <a:rPr lang="en-US" altLang="zh-CN" dirty="0"/>
                          <m:t> </m:t>
                        </m:r>
                      </m:sup>
                    </m:sSubSup>
                  </m:oMath>
                </a14:m>
                <a:r>
                  <a:rPr lang="en-US" altLang="zh-CN" dirty="0"/>
                  <a:t> </a:t>
                </a:r>
                <a:r>
                  <a:rPr lang="zh-CN" altLang="en-US" dirty="0"/>
                  <a:t>，将每个样本</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zh-CN" altLang="en-US" dirty="0"/>
                  <a:t>输入给前馈神经网络，得到网络输出为 </a:t>
                </a:r>
                <a14:m>
                  <m:oMath xmlns:m="http://schemas.openxmlformats.org/officeDocument/2006/math">
                    <m:sSup>
                      <m:sSupPr>
                        <m:ctrlPr>
                          <a:rPr lang="en-US" altLang="zh-CN" i="1" dirty="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r>
                              <a:rPr lang="en-US" altLang="zh-CN" i="1" dirty="0">
                                <a:latin typeface="Cambria Math" panose="02040503050406030204" pitchFamily="18" charset="0"/>
                              </a:rPr>
                              <m:t>𝑦</m:t>
                            </m:r>
                          </m:e>
                        </m:acc>
                      </m:e>
                      <m:sup>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sup>
                    </m:sSup>
                  </m:oMath>
                </a14:m>
                <a:r>
                  <a:rPr lang="zh-CN" altLang="en-US" dirty="0"/>
                  <a:t>，其在数据集</a:t>
                </a:r>
                <a:r>
                  <a:rPr lang="en-US" altLang="zh-CN" dirty="0"/>
                  <a:t>D</a:t>
                </a:r>
                <a:r>
                  <a:rPr lang="zh-CN" altLang="en-US" dirty="0"/>
                  <a:t>上的结构化风险函数为：</a:t>
                </a:r>
                <a:endParaRPr lang="en-US" altLang="zh-CN" dirty="0"/>
              </a:p>
              <a:p>
                <a:endParaRPr lang="en-US" altLang="zh-CN" dirty="0"/>
              </a:p>
              <a:p>
                <a:endParaRPr lang="en-US" altLang="zh-CN" dirty="0"/>
              </a:p>
              <a:p>
                <a:r>
                  <a:rPr lang="zh-CN" altLang="en-US" dirty="0"/>
                  <a:t>梯度下降</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1037" t="-1111"/>
                </a:stretch>
              </a:blipFill>
            </p:spPr>
            <p:txBody>
              <a:bodyPr/>
              <a:lstStyle/>
              <a:p>
                <a:r>
                  <a:rPr lang="zh-CN" altLang="en-US">
                    <a:noFill/>
                  </a:rPr>
                  <a:t> </a:t>
                </a:r>
                <a:endParaRPr lang="zh-CN" altLang="en-US">
                  <a:noFill/>
                </a:endParaRPr>
              </a:p>
            </p:txBody>
          </p:sp>
        </mc:Fallback>
      </mc:AlternateContent>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735" y="3261360"/>
            <a:ext cx="5110480" cy="889000"/>
          </a:xfrm>
          <a:prstGeom prst="rect">
            <a:avLst/>
          </a:prstGeom>
        </p:spPr>
      </p:pic>
      <p:grpSp>
        <p:nvGrpSpPr>
          <p:cNvPr id="4" name="组合 3"/>
          <p:cNvGrpSpPr/>
          <p:nvPr/>
        </p:nvGrpSpPr>
        <p:grpSpPr>
          <a:xfrm>
            <a:off x="3122930" y="4627880"/>
            <a:ext cx="3260090" cy="1633855"/>
            <a:chOff x="5405" y="7432"/>
            <a:chExt cx="3590" cy="1799"/>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 y="7432"/>
              <a:ext cx="3591" cy="857"/>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2" y="8529"/>
              <a:ext cx="3397" cy="702"/>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梯度下降</a:t>
            </a:r>
            <a:endParaRPr lang="zh-TW" altLang="en-US" dirty="0"/>
          </a:p>
        </p:txBody>
      </p:sp>
      <mc:AlternateContent xmlns:mc="http://schemas.openxmlformats.org/markup-compatibility/2006">
        <mc:Choice xmlns:a14="http://schemas.microsoft.com/office/drawing/2010/main" Requires="a14">
          <p:sp>
            <p:nvSpPr>
              <p:cNvPr id="62" name="文字方塊 61"/>
              <p:cNvSpPr txBox="1"/>
              <p:nvPr/>
            </p:nvSpPr>
            <p:spPr>
              <a:xfrm>
                <a:off x="1558230" y="3165980"/>
                <a:ext cx="1400487" cy="830997"/>
              </a:xfrm>
              <a:prstGeom prst="rect">
                <a:avLst/>
              </a:prstGeom>
              <a:noFill/>
            </p:spPr>
            <p:txBody>
              <a:bodyPr wrap="square" rtlCol="0">
                <a:spAutoFit/>
              </a:bodyPr>
              <a:lstStyle/>
              <a:p>
                <a:pPr algn="ctr"/>
                <a:r>
                  <a:rPr lang="en-US" altLang="zh-TW" sz="2400" dirty="0"/>
                  <a:t>Total </a:t>
                </a:r>
              </a:p>
              <a:p>
                <a:pPr algn="ctr"/>
                <a:r>
                  <a:rPr lang="en-US" altLang="zh-TW" sz="2400" dirty="0"/>
                  <a:t>Loss </a:t>
                </a:r>
                <a14:m>
                  <m:oMath xmlns:m="http://schemas.openxmlformats.org/officeDocument/2006/math">
                    <m:r>
                      <a:rPr lang="en-US" altLang="zh-TW" sz="2400" i="1">
                        <a:latin typeface="Cambria Math" panose="02040503050406030204" pitchFamily="18" charset="0"/>
                      </a:rPr>
                      <m:t>𝐿</m:t>
                    </m:r>
                  </m:oMath>
                </a14:m>
                <a:endParaRPr lang="zh-TW" altLang="en-US" sz="2400" dirty="0"/>
              </a:p>
            </p:txBody>
          </p:sp>
        </mc:Choice>
        <mc:Fallback>
          <p:sp>
            <p:nvSpPr>
              <p:cNvPr id="62" name="文字方塊 61"/>
              <p:cNvSpPr txBox="1">
                <a:spLocks noRot="1" noChangeAspect="1" noMove="1" noResize="1" noEditPoints="1" noAdjustHandles="1" noChangeArrowheads="1" noChangeShapeType="1" noTextEdit="1"/>
              </p:cNvSpPr>
              <p:nvPr/>
            </p:nvSpPr>
            <p:spPr>
              <a:xfrm>
                <a:off x="1168673" y="3231735"/>
                <a:ext cx="1050365" cy="623248"/>
              </a:xfrm>
              <a:prstGeom prst="rect">
                <a:avLst/>
              </a:prstGeom>
              <a:blipFill rotWithShape="1">
                <a:blip r:embed="rId1"/>
                <a:stretch>
                  <a:fillRect t="-5109" b="-16058"/>
                </a:stretch>
              </a:blipFill>
            </p:spPr>
            <p:txBody>
              <a:bodyPr/>
              <a:lstStyle/>
              <a:p>
                <a:r>
                  <a:rPr lang="zh-CN" altLang="en-US" sz="100">
                    <a:noFill/>
                  </a:rPr>
                  <a:t> </a:t>
                </a:r>
                <a:endParaRPr lang="zh-CN" altLang="en-US" sz="100">
                  <a:noFill/>
                </a:endParaRPr>
              </a:p>
            </p:txBody>
          </p:sp>
        </mc:Fallback>
      </mc:AlternateContent>
      <p:sp>
        <p:nvSpPr>
          <p:cNvPr id="26" name="文字方塊 25"/>
          <p:cNvSpPr txBox="1"/>
          <p:nvPr/>
        </p:nvSpPr>
        <p:spPr>
          <a:xfrm>
            <a:off x="5000900" y="1200752"/>
            <a:ext cx="2945005" cy="414020"/>
          </a:xfrm>
          <a:prstGeom prst="rect">
            <a:avLst/>
          </a:prstGeom>
          <a:noFill/>
        </p:spPr>
        <p:txBody>
          <a:bodyPr wrap="square" rtlCol="0">
            <a:spAutoFit/>
          </a:bodyPr>
          <a:lstStyle/>
          <a:p>
            <a:r>
              <a:rPr lang="zh-CN" altLang="en-US" sz="2100" dirty="0"/>
              <a:t>网络参数</a:t>
            </a:r>
            <a:r>
              <a:rPr lang="en-US" altLang="zh-CN" sz="2100" dirty="0"/>
              <a:t>w</a:t>
            </a:r>
            <a:endParaRPr lang="zh-TW" altLang="en-US" sz="2100" dirty="0"/>
          </a:p>
        </p:txBody>
      </p:sp>
      <p:cxnSp>
        <p:nvCxnSpPr>
          <p:cNvPr id="28" name="直線單箭頭接點 27"/>
          <p:cNvCxnSpPr/>
          <p:nvPr/>
        </p:nvCxnSpPr>
        <p:spPr>
          <a:xfrm>
            <a:off x="1538139" y="5443709"/>
            <a:ext cx="6210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nvGraphicFramePr>
        <p:xfrm>
          <a:off x="7360787" y="5468352"/>
          <a:ext cx="245269" cy="223838"/>
        </p:xfrm>
        <a:graphic>
          <a:graphicData uri="http://schemas.openxmlformats.org/presentationml/2006/ole">
            <mc:AlternateContent xmlns:mc="http://schemas.openxmlformats.org/markup-compatibility/2006">
              <mc:Choice xmlns:v="urn:schemas-microsoft-com:vml" Requires="v">
                <p:oleObj spid="_x0000_s1202" name="方程式" r:id="rId2" imgW="3657600" imgH="3352800" progId="Equation.3">
                  <p:embed/>
                </p:oleObj>
              </mc:Choice>
              <mc:Fallback>
                <p:oleObj name="方程式" r:id="rId2" imgW="3657600" imgH="3352800" progId="Equation.3">
                  <p:embed/>
                  <p:pic>
                    <p:nvPicPr>
                      <p:cNvPr id="0" name="Object 12"/>
                      <p:cNvPicPr>
                        <a:picLocks noChangeAspect="1" noChangeArrowheads="1"/>
                      </p:cNvPicPr>
                      <p:nvPr/>
                    </p:nvPicPr>
                    <p:blipFill>
                      <a:blip r:embed="rId3"/>
                      <a:srcRect/>
                      <a:stretch>
                        <a:fillRect/>
                      </a:stretch>
                    </p:blipFill>
                    <p:spPr bwMode="auto">
                      <a:xfrm>
                        <a:off x="7360787" y="5468352"/>
                        <a:ext cx="245269" cy="223838"/>
                      </a:xfrm>
                      <a:prstGeom prst="rect">
                        <a:avLst/>
                      </a:prstGeom>
                      <a:noFill/>
                    </p:spPr>
                  </p:pic>
                </p:oleObj>
              </mc:Fallback>
            </mc:AlternateContent>
          </a:graphicData>
        </a:graphic>
      </p:graphicFrame>
      <p:cxnSp>
        <p:nvCxnSpPr>
          <p:cNvPr id="30" name="直線單箭頭接點 29"/>
          <p:cNvCxnSpPr/>
          <p:nvPr/>
        </p:nvCxnSpPr>
        <p:spPr>
          <a:xfrm flipV="1">
            <a:off x="2147930" y="2778482"/>
            <a:ext cx="0" cy="2907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字方塊 34"/>
              <p:cNvSpPr txBox="1"/>
              <p:nvPr/>
            </p:nvSpPr>
            <p:spPr>
              <a:xfrm>
                <a:off x="3354778" y="2026757"/>
                <a:ext cx="5203253" cy="1569660"/>
              </a:xfrm>
              <a:prstGeom prst="rect">
                <a:avLst/>
              </a:prstGeom>
              <a:noFill/>
            </p:spPr>
            <p:txBody>
              <a:bodyPr wrap="square" rtlCol="0">
                <a:spAutoFit/>
              </a:bodyPr>
              <a:lstStyle/>
              <a:p>
                <a:pPr marL="457200" indent="-457200">
                  <a:buFont typeface="+mj-lt"/>
                  <a:buAutoNum type="arabicPeriod"/>
                </a:pPr>
                <a:r>
                  <a:rPr lang="zh-CN" altLang="en-US" sz="2400" dirty="0"/>
                  <a:t>初始化</a:t>
                </a:r>
                <a:r>
                  <a:rPr lang="en-US" altLang="zh-CN" sz="2400" dirty="0"/>
                  <a:t>w</a:t>
                </a:r>
              </a:p>
              <a:p>
                <a:pPr marL="457200" indent="-457200">
                  <a:buFont typeface="+mj-lt"/>
                  <a:buAutoNum type="arabicPeriod"/>
                </a:pPr>
                <a:r>
                  <a:rPr lang="zh-CN" altLang="en-US" sz="2400" dirty="0"/>
                  <a:t>重复</a:t>
                </a:r>
                <a:endParaRPr lang="en-US" altLang="zh-CN" sz="2400" dirty="0"/>
              </a:p>
              <a:p>
                <a:pPr marL="914400" lvl="1" indent="-457200">
                  <a:buFont typeface="+mj-lt"/>
                  <a:buAutoNum type="arabicPeriod"/>
                </a:pPr>
                <a:r>
                  <a:rPr lang="zh-CN" altLang="en-US" sz="2400" dirty="0"/>
                  <a:t>计算梯度</a:t>
                </a:r>
                <a:r>
                  <a:rPr lang="en-US" altLang="zh-TW" sz="2400" dirty="0"/>
                  <a:t>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p>
              <a:p>
                <a:pPr marL="914400" lvl="1" indent="-457200">
                  <a:buFont typeface="+mj-lt"/>
                  <a:buAutoNum type="arabicPeriod"/>
                </a:pPr>
                <a:r>
                  <a:rPr lang="zh-CN" altLang="en-US" sz="2400" dirty="0"/>
                  <a:t>更新参数</a:t>
                </a:r>
                <a14:m>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𝛼</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p>
            </p:txBody>
          </p:sp>
        </mc:Choice>
        <mc:Fallback>
          <p:sp>
            <p:nvSpPr>
              <p:cNvPr id="35" name="文字方塊 34"/>
              <p:cNvSpPr txBox="1">
                <a:spLocks noRot="1" noChangeAspect="1" noMove="1" noResize="1" noEditPoints="1" noAdjustHandles="1" noChangeArrowheads="1" noChangeShapeType="1" noTextEdit="1"/>
              </p:cNvSpPr>
              <p:nvPr/>
            </p:nvSpPr>
            <p:spPr>
              <a:xfrm>
                <a:off x="2334895" y="1614805"/>
                <a:ext cx="5271135" cy="2462530"/>
              </a:xfrm>
              <a:prstGeom prst="rect">
                <a:avLst/>
              </a:prstGeom>
              <a:blipFill rotWithShape="1">
                <a:blip r:embed="rId4"/>
                <a:stretch>
                  <a:fillRect l="-1522" t="-3488" b="-55426"/>
                </a:stretch>
              </a:blipFill>
            </p:spPr>
            <p:txBody>
              <a:bodyPr/>
              <a:lstStyle/>
              <a:p>
                <a:r>
                  <a:rPr lang="zh-CN" altLang="en-US" sz="100">
                    <a:noFill/>
                  </a:rPr>
                  <a:t> </a:t>
                </a:r>
                <a:endParaRPr lang="zh-CN" altLang="en-US" sz="100">
                  <a:noFill/>
                </a:endParaRPr>
              </a:p>
            </p:txBody>
          </p:sp>
        </mc:Fallback>
      </mc:AlternateContent>
      <p:sp>
        <p:nvSpPr>
          <p:cNvPr id="55" name="手繪多邊形 54"/>
          <p:cNvSpPr/>
          <p:nvPr/>
        </p:nvSpPr>
        <p:spPr>
          <a:xfrm>
            <a:off x="1888898" y="2711691"/>
            <a:ext cx="5011220" cy="3156200"/>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sp>
        <p:nvSpPr>
          <p:cNvPr id="70" name="橢圓 69"/>
          <p:cNvSpPr/>
          <p:nvPr/>
        </p:nvSpPr>
        <p:spPr>
          <a:xfrm>
            <a:off x="2586797" y="5319980"/>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cxnSp>
        <p:nvCxnSpPr>
          <p:cNvPr id="71" name="直線接點 70"/>
          <p:cNvCxnSpPr/>
          <p:nvPr/>
        </p:nvCxnSpPr>
        <p:spPr>
          <a:xfrm>
            <a:off x="2621600" y="4285641"/>
            <a:ext cx="0" cy="1103908"/>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096978" y="3813027"/>
            <a:ext cx="1193435" cy="1131042"/>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5" name="橢圓 24"/>
          <p:cNvSpPr/>
          <p:nvPr/>
        </p:nvSpPr>
        <p:spPr>
          <a:xfrm>
            <a:off x="3794651" y="5363336"/>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sp>
        <p:nvSpPr>
          <p:cNvPr id="5" name="左大括弧 4"/>
          <p:cNvSpPr/>
          <p:nvPr/>
        </p:nvSpPr>
        <p:spPr>
          <a:xfrm rot="5400000">
            <a:off x="3128177" y="4628851"/>
            <a:ext cx="234300" cy="1247456"/>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0"/>
          </a:p>
        </p:txBody>
      </p:sp>
      <p:cxnSp>
        <p:nvCxnSpPr>
          <p:cNvPr id="36" name="直線接點 35"/>
          <p:cNvCxnSpPr/>
          <p:nvPr/>
        </p:nvCxnSpPr>
        <p:spPr>
          <a:xfrm>
            <a:off x="3866575" y="4702760"/>
            <a:ext cx="0" cy="732500"/>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3382225" y="4621538"/>
            <a:ext cx="923927" cy="17942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4589282" y="5348847"/>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cxnSp>
        <p:nvCxnSpPr>
          <p:cNvPr id="32" name="直線接點 31"/>
          <p:cNvCxnSpPr/>
          <p:nvPr/>
        </p:nvCxnSpPr>
        <p:spPr>
          <a:xfrm>
            <a:off x="4686300" y="4800601"/>
            <a:ext cx="0" cy="673994"/>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左大括弧 38"/>
          <p:cNvSpPr/>
          <p:nvPr/>
        </p:nvSpPr>
        <p:spPr>
          <a:xfrm rot="5400000">
            <a:off x="4134428" y="4880561"/>
            <a:ext cx="234300" cy="765045"/>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0"/>
          </a:p>
        </p:txBody>
      </p:sp>
      <mc:AlternateContent xmlns:mc="http://schemas.openxmlformats.org/markup-compatibility/2006">
        <mc:Choice xmlns:a14="http://schemas.microsoft.com/office/drawing/2010/main" Requires="a14">
          <p:sp>
            <p:nvSpPr>
              <p:cNvPr id="3" name="矩形 2"/>
              <p:cNvSpPr/>
              <p:nvPr/>
            </p:nvSpPr>
            <p:spPr>
              <a:xfrm>
                <a:off x="6858000" y="1427052"/>
                <a:ext cx="2959528" cy="523477"/>
              </a:xfrm>
              <a:prstGeom prst="rect">
                <a:avLst/>
              </a:prstGeom>
            </p:spPr>
            <p:txBody>
              <a:bodyPr wrap="none">
                <a:spAutoFit/>
              </a:bodyPr>
              <a:lstStyle/>
              <a:p>
                <a:r>
                  <a:rPr lang="zh-CN" altLang="en-US" dirty="0">
                    <a:solidFill>
                      <a:srgbClr val="FF0000"/>
                    </a:solidFill>
                  </a:rPr>
                  <a:t>梯度：</a:t>
                </a:r>
                <a14:m>
                  <m:oMath xmlns:m="http://schemas.openxmlformats.org/officeDocument/2006/math">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TW" i="1">
                            <a:solidFill>
                              <a:srgbClr val="FF0000"/>
                            </a:solidFill>
                            <a:latin typeface="Cambria Math" panose="02040503050406030204" pitchFamily="18" charset="0"/>
                          </a:rPr>
                          <m:t>𝜕</m:t>
                        </m:r>
                        <m:r>
                          <m:rPr>
                            <m:sty m:val="p"/>
                          </m:rPr>
                          <a:rPr lang="en-US" altLang="zh-CN" i="1">
                            <a:solidFill>
                              <a:srgbClr val="FF0000"/>
                            </a:solidFill>
                            <a:latin typeface="Cambria Math" panose="02040503050406030204" pitchFamily="18" charset="0"/>
                          </a:rPr>
                          <m:t>L</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𝑤</m:t>
                        </m:r>
                        <m:r>
                          <a:rPr lang="en-US" altLang="zh-CN" i="1">
                            <a:solidFill>
                              <a:srgbClr val="FF0000"/>
                            </a:solidFill>
                            <a:latin typeface="Cambria Math" panose="02040503050406030204" pitchFamily="18" charset="0"/>
                          </a:rPr>
                          <m:t>)</m:t>
                        </m:r>
                      </m:num>
                      <m:den>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𝑤</m:t>
                        </m:r>
                      </m:den>
                    </m:f>
                    <m:r>
                      <a:rPr lang="en-US" altLang="zh-TW" b="0" i="1" smtClean="0">
                        <a:solidFill>
                          <a:srgbClr val="FF0000"/>
                        </a:solidFill>
                        <a:latin typeface="Cambria Math" panose="02040503050406030204" pitchFamily="18" charset="0"/>
                      </a:rPr>
                      <m:t>=</m:t>
                    </m:r>
                    <m:func>
                      <m:funcPr>
                        <m:ctrlPr>
                          <a:rPr lang="en-US" altLang="zh-TW" b="0" i="1" smtClean="0">
                            <a:solidFill>
                              <a:srgbClr val="FF0000"/>
                            </a:solidFill>
                            <a:latin typeface="Cambria Math" panose="02040503050406030204" pitchFamily="18" charset="0"/>
                          </a:rPr>
                        </m:ctrlPr>
                      </m:funcPr>
                      <m:fName>
                        <m:limLow>
                          <m:limLowPr>
                            <m:ctrlPr>
                              <a:rPr lang="en-US" altLang="zh-TW" b="0" i="1" smtClean="0">
                                <a:solidFill>
                                  <a:srgbClr val="FF0000"/>
                                </a:solidFill>
                                <a:latin typeface="Cambria Math" panose="02040503050406030204" pitchFamily="18" charset="0"/>
                              </a:rPr>
                            </m:ctrlPr>
                          </m:limLowPr>
                          <m:e>
                            <m:r>
                              <m:rPr>
                                <m:sty m:val="p"/>
                              </m:rPr>
                              <a:rPr lang="en-US" altLang="zh-TW" b="0" i="0" smtClean="0">
                                <a:solidFill>
                                  <a:srgbClr val="FF0000"/>
                                </a:solidFill>
                                <a:latin typeface="Cambria Math" panose="02040503050406030204" pitchFamily="18" charset="0"/>
                              </a:rPr>
                              <m:t>lim</m:t>
                            </m:r>
                          </m:e>
                          <m:lim>
                            <m:r>
                              <m:rPr>
                                <m:sty m:val="p"/>
                              </m:rPr>
                              <a:rPr lang="el-GR" altLang="zh-TW">
                                <a:solidFill>
                                  <a:srgbClr val="FF0000"/>
                                </a:solidFill>
                                <a:latin typeface="Cambria Math" panose="02040503050406030204" pitchFamily="18" charset="0"/>
                              </a:rPr>
                              <m:t>Δ</m:t>
                            </m:r>
                            <m:r>
                              <a:rPr lang="en-US" altLang="zh-TW" i="1">
                                <a:solidFill>
                                  <a:srgbClr val="FF0000"/>
                                </a:solidFill>
                                <a:latin typeface="Cambria Math" panose="02040503050406030204" pitchFamily="18" charset="0"/>
                              </a:rPr>
                              <m:t>𝑤</m:t>
                            </m:r>
                            <m:r>
                              <a:rPr lang="en-US" altLang="zh-TW" i="1" smtClean="0">
                                <a:solidFill>
                                  <a:srgbClr val="FF0000"/>
                                </a:solidFill>
                                <a:latin typeface="Cambria Math" panose="02040503050406030204" pitchFamily="18" charset="0"/>
                                <a:ea typeface="Cambria Math" panose="02040503050406030204" pitchFamily="18" charset="0"/>
                              </a:rPr>
                              <m:t>→</m:t>
                            </m:r>
                            <m:r>
                              <a:rPr lang="en-US" altLang="zh-TW" b="0" i="1" smtClean="0">
                                <a:solidFill>
                                  <a:srgbClr val="FF0000"/>
                                </a:solidFill>
                                <a:latin typeface="Cambria Math" panose="02040503050406030204" pitchFamily="18" charset="0"/>
                                <a:ea typeface="Cambria Math" panose="02040503050406030204" pitchFamily="18" charset="0"/>
                              </a:rPr>
                              <m:t>0</m:t>
                            </m:r>
                          </m:lim>
                        </m:limLow>
                      </m:fName>
                      <m:e>
                        <m:f>
                          <m:fPr>
                            <m:ctrlPr>
                              <a:rPr lang="en-US" altLang="zh-TW" i="1">
                                <a:solidFill>
                                  <a:srgbClr val="FF0000"/>
                                </a:solidFill>
                                <a:latin typeface="Cambria Math" panose="02040503050406030204" pitchFamily="18" charset="0"/>
                              </a:rPr>
                            </m:ctrlPr>
                          </m:fPr>
                          <m:num>
                            <m:r>
                              <m:rPr>
                                <m:sty m:val="p"/>
                              </m:rPr>
                              <a:rPr lang="en-US" altLang="zh-TW">
                                <a:solidFill>
                                  <a:srgbClr val="FF0000"/>
                                </a:solidFill>
                                <a:latin typeface="Cambria Math" panose="02040503050406030204" pitchFamily="18" charset="0"/>
                              </a:rPr>
                              <m:t>L</m:t>
                            </m:r>
                            <m:r>
                              <a:rPr lang="en-US" altLang="zh-TW">
                                <a:solidFill>
                                  <a:srgbClr val="FF0000"/>
                                </a:solidFill>
                                <a:latin typeface="Cambria Math" panose="02040503050406030204" pitchFamily="18" charset="0"/>
                              </a:rPr>
                              <m:t>(</m:t>
                            </m:r>
                            <m:r>
                              <m:rPr>
                                <m:sty m:val="p"/>
                              </m:rPr>
                              <a:rPr lang="en-US" altLang="zh-TW">
                                <a:solidFill>
                                  <a:srgbClr val="FF0000"/>
                                </a:solidFill>
                                <a:latin typeface="Cambria Math" panose="02040503050406030204" pitchFamily="18" charset="0"/>
                              </a:rPr>
                              <m:t>w</m:t>
                            </m:r>
                            <m:r>
                              <a:rPr lang="en-US" altLang="zh-TW">
                                <a:solidFill>
                                  <a:srgbClr val="FF0000"/>
                                </a:solidFill>
                                <a:latin typeface="Cambria Math" panose="02040503050406030204" pitchFamily="18" charset="0"/>
                              </a:rPr>
                              <m:t>+</m:t>
                            </m:r>
                            <m:r>
                              <m:rPr>
                                <m:sty m:val="p"/>
                              </m:rPr>
                              <a:rPr lang="el-GR" altLang="zh-TW">
                                <a:solidFill>
                                  <a:srgbClr val="FF0000"/>
                                </a:solidFill>
                                <a:latin typeface="Cambria Math" panose="02040503050406030204" pitchFamily="18" charset="0"/>
                              </a:rPr>
                              <m:t>Δ</m:t>
                            </m:r>
                            <m:r>
                              <a:rPr lang="en-US" altLang="zh-TW" i="1">
                                <a:solidFill>
                                  <a:srgbClr val="FF0000"/>
                                </a:solidFill>
                                <a:latin typeface="Cambria Math" panose="02040503050406030204" pitchFamily="18" charset="0"/>
                              </a:rPr>
                              <m:t>𝑤</m:t>
                            </m:r>
                            <m:r>
                              <a:rPr lang="en-US" altLang="zh-TW" i="1">
                                <a:solidFill>
                                  <a:srgbClr val="FF0000"/>
                                </a:solidFill>
                                <a:latin typeface="Cambria Math" panose="02040503050406030204" pitchFamily="18" charset="0"/>
                              </a:rPr>
                              <m:t>)</m:t>
                            </m:r>
                          </m:num>
                          <m:den>
                            <m:r>
                              <m:rPr>
                                <m:sty m:val="p"/>
                              </m:rPr>
                              <a:rPr lang="el-GR" altLang="zh-TW">
                                <a:solidFill>
                                  <a:srgbClr val="FF0000"/>
                                </a:solidFill>
                                <a:latin typeface="Cambria Math" panose="02040503050406030204" pitchFamily="18" charset="0"/>
                              </a:rPr>
                              <m:t>Δ</m:t>
                            </m:r>
                            <m:r>
                              <a:rPr lang="en-US" altLang="zh-TW" i="1">
                                <a:solidFill>
                                  <a:srgbClr val="FF0000"/>
                                </a:solidFill>
                                <a:latin typeface="Cambria Math" panose="02040503050406030204" pitchFamily="18" charset="0"/>
                              </a:rPr>
                              <m:t>𝑤</m:t>
                            </m:r>
                          </m:den>
                        </m:f>
                      </m:e>
                    </m:func>
                  </m:oMath>
                </a14:m>
                <a:endParaRPr lang="zh-CN" altLang="en-US" dirty="0">
                  <a:solidFill>
                    <a:srgbClr val="FF0000"/>
                  </a:solidFill>
                </a:endParaRPr>
              </a:p>
            </p:txBody>
          </p:sp>
        </mc:Choice>
        <mc:Fallback>
          <p:sp>
            <p:nvSpPr>
              <p:cNvPr id="3" name="矩形 2"/>
              <p:cNvSpPr>
                <a:spLocks noRot="1" noChangeAspect="1" noMove="1" noResize="1" noEditPoints="1" noAdjustHandles="1" noChangeArrowheads="1" noChangeShapeType="1" noTextEdit="1"/>
              </p:cNvSpPr>
              <p:nvPr/>
            </p:nvSpPr>
            <p:spPr>
              <a:xfrm>
                <a:off x="5550535" y="1691640"/>
                <a:ext cx="2934335" cy="518795"/>
              </a:xfrm>
              <a:prstGeom prst="rect">
                <a:avLst/>
              </a:prstGeom>
              <a:blipFill rotWithShape="1">
                <a:blip r:embed="rId5"/>
                <a:stretch>
                  <a:fillRect l="-1649" b="-3488"/>
                </a:stretch>
              </a:blipFill>
            </p:spPr>
            <p:txBody>
              <a:bodyPr/>
              <a:lstStyle/>
              <a:p>
                <a:r>
                  <a:rPr lang="zh-CN" altLang="en-US" sz="100">
                    <a:noFill/>
                  </a:rPr>
                  <a:t> </a:t>
                </a:r>
                <a:endParaRPr lang="zh-CN" altLang="en-US" sz="100">
                  <a:noFill/>
                </a:endParaRPr>
              </a:p>
            </p:txBody>
          </p:sp>
        </mc:Fallback>
      </mc:AlternateContent>
      <p:sp>
        <p:nvSpPr>
          <p:cNvPr id="23" name="左大括弧 38"/>
          <p:cNvSpPr/>
          <p:nvPr/>
        </p:nvSpPr>
        <p:spPr>
          <a:xfrm rot="5400000">
            <a:off x="5059739" y="4845597"/>
            <a:ext cx="239738" cy="956484"/>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0"/>
          </a:p>
        </p:txBody>
      </p:sp>
      <p:cxnSp>
        <p:nvCxnSpPr>
          <p:cNvPr id="33" name="直線接點 31"/>
          <p:cNvCxnSpPr/>
          <p:nvPr/>
        </p:nvCxnSpPr>
        <p:spPr>
          <a:xfrm>
            <a:off x="5657850" y="5289275"/>
            <a:ext cx="0" cy="217910"/>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橢圓 69"/>
          <p:cNvSpPr/>
          <p:nvPr/>
        </p:nvSpPr>
        <p:spPr>
          <a:xfrm>
            <a:off x="5550375" y="5391904"/>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cxnSp>
        <p:nvCxnSpPr>
          <p:cNvPr id="40" name="直線接點 23"/>
          <p:cNvCxnSpPr/>
          <p:nvPr/>
        </p:nvCxnSpPr>
        <p:spPr>
          <a:xfrm>
            <a:off x="4179810" y="4514257"/>
            <a:ext cx="1020841" cy="55923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25" grpId="0" bldLvl="0" animBg="1"/>
      <p:bldP spid="5" grpId="0" bldLvl="0" animBg="1"/>
      <p:bldP spid="31" grpId="0" bldLvl="0" animBg="1"/>
      <p:bldP spid="39" grpId="0" bldLvl="0" animBg="1"/>
      <p:bldP spid="23" grpId="0" bldLvl="0" animBg="1"/>
      <p:bldP spid="3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如何计算梯度？</a:t>
            </a:r>
            <a:endParaRPr lang="zh-CN" altLang="en-US" dirty="0"/>
          </a:p>
        </p:txBody>
      </p:sp>
      <p:sp>
        <p:nvSpPr>
          <p:cNvPr id="3" name="内容占位符 2"/>
          <p:cNvSpPr>
            <a:spLocks noGrp="1"/>
          </p:cNvSpPr>
          <p:nvPr>
            <p:ph sz="quarter" idx="1"/>
          </p:nvPr>
        </p:nvSpPr>
        <p:spPr/>
        <p:txBody>
          <a:bodyPr/>
          <a:lstStyle/>
          <a:p>
            <a:r>
              <a:rPr lang="zh-CN" altLang="en-US" dirty="0"/>
              <a:t>神经网络为一个复杂的复合函数</a:t>
            </a:r>
            <a:endParaRPr lang="en-US" altLang="zh-CN" dirty="0"/>
          </a:p>
          <a:p>
            <a:pPr lvl="1"/>
            <a:r>
              <a:rPr lang="zh-CN" altLang="en-US" dirty="0"/>
              <a:t>链式法则</a:t>
            </a:r>
            <a:endParaRPr lang="zh-CN" altLang="en-US" dirty="0"/>
          </a:p>
          <a:p>
            <a:pPr lvl="1"/>
            <a:endParaRPr lang="en-US" altLang="zh-CN" dirty="0"/>
          </a:p>
          <a:p>
            <a:pPr marL="0" indent="0">
              <a:buNone/>
            </a:pPr>
            <a:endParaRPr lang="en-US" altLang="zh-CN" dirty="0"/>
          </a:p>
          <a:p>
            <a:endParaRPr lang="en-US" altLang="zh-CN" dirty="0"/>
          </a:p>
          <a:p>
            <a:r>
              <a:rPr lang="zh-CN" altLang="en-US" dirty="0"/>
              <a:t>反向传播算法</a:t>
            </a:r>
            <a:endParaRPr lang="en-US" altLang="zh-CN" dirty="0"/>
          </a:p>
          <a:p>
            <a:pPr lvl="1"/>
            <a:r>
              <a:rPr lang="zh-CN" altLang="en-US" dirty="0"/>
              <a:t>根据前馈网络的特点而设计的高效方法</a:t>
            </a:r>
            <a:endParaRPr lang="en-US" altLang="zh-CN" dirty="0"/>
          </a:p>
          <a:p>
            <a:pPr lvl="1"/>
            <a:endParaRPr lang="en-US" altLang="zh-CN" dirty="0"/>
          </a:p>
          <a:p>
            <a:r>
              <a:rPr lang="zh-CN" altLang="en-US" dirty="0"/>
              <a:t>一个更加通用的计算方法</a:t>
            </a:r>
            <a:endParaRPr lang="en-US" altLang="zh-CN" dirty="0"/>
          </a:p>
          <a:p>
            <a:pPr lvl="1"/>
            <a:r>
              <a:rPr lang="zh-CN" altLang="en-US" dirty="0"/>
              <a:t>自动微分（</a:t>
            </a:r>
            <a:r>
              <a:rPr lang="en-US" altLang="zh-CN" dirty="0"/>
              <a:t>Automatic Differentiation</a:t>
            </a:r>
            <a:r>
              <a:rPr lang="zh-CN" altLang="en-US" dirty="0"/>
              <a:t>，</a:t>
            </a:r>
            <a:r>
              <a:rPr lang="en-US" altLang="zh-CN" dirty="0"/>
              <a:t>AD</a:t>
            </a:r>
            <a:r>
              <a:rPr lang="zh-CN" altLang="en-US" dirty="0"/>
              <a:t>）</a:t>
            </a: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flipH="1">
                <a:off x="2057401" y="2362201"/>
                <a:ext cx="7922741" cy="677045"/>
              </a:xfrm>
              <a:prstGeom prst="rect">
                <a:avLst/>
              </a:prstGeom>
              <a:noFill/>
            </p:spPr>
            <p:txBody>
              <a:bodyPr wrap="square" rtlCol="0">
                <a:spAutoFit/>
              </a:bodyPr>
              <a:lstStyle/>
              <a:p>
                <a:pPr algn="ct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𝑦</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r>
                      <a:rPr lang="en-US" altLang="zh-CN" sz="2400" i="1">
                        <a:solidFill>
                          <a:srgbClr val="FF0000"/>
                        </a:solidFill>
                        <a:latin typeface="Cambria Math" panose="02040503050406030204" pitchFamily="18" charset="0"/>
                        <a:ea typeface="Cambria Math" panose="02040503050406030204" pitchFamily="18" charset="0"/>
                      </a:rPr>
                      <m:t>(</m:t>
                    </m:r>
                    <m:r>
                      <a:rPr lang="pt-BR"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i="1">
                            <a:solidFill>
                              <a:srgbClr val="FF0000"/>
                            </a:solidFill>
                            <a:latin typeface="Cambria Math" panose="02040503050406030204" pitchFamily="18" charset="0"/>
                            <a:ea typeface="Cambria Math" panose="02040503050406030204" pitchFamily="18" charset="0"/>
                          </a:rPr>
                          <m:t>𝑥</m:t>
                        </m:r>
                      </m:e>
                    </m:d>
                    <m:r>
                      <a:rPr lang="en-US" altLang="zh-CN" sz="2400" i="1">
                        <a:solidFill>
                          <a:srgbClr val="FF0000"/>
                        </a:solidFill>
                        <a:latin typeface="Cambria Math" panose="02040503050406030204" pitchFamily="18" charset="0"/>
                        <a:ea typeface="Cambria Math" panose="02040503050406030204" pitchFamily="18" charset="0"/>
                      </a:rPr>
                      <m:t>))))</m:t>
                    </m:r>
                  </m:oMath>
                </a14:m>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num>
                      <m:den>
                        <m:r>
                          <a:rPr lang="en-US" altLang="zh-CN" sz="2400" i="1">
                            <a:solidFill>
                              <a:srgbClr val="FF0000"/>
                            </a:solidFill>
                            <a:latin typeface="Cambria Math" panose="02040503050406030204" pitchFamily="18" charset="0"/>
                          </a:rPr>
                          <m:t>𝜕</m:t>
                        </m:r>
                        <m:r>
                          <m:rPr>
                            <m:sty m:val="p"/>
                          </m:rPr>
                          <a:rPr lang="en-US" altLang="zh-CN" sz="2400" i="1">
                            <a:solidFill>
                              <a:srgbClr val="FF0000"/>
                            </a:solidFill>
                            <a:latin typeface="Cambria Math" panose="02040503050406030204" pitchFamily="18" charset="0"/>
                            <a:ea typeface="Cambria Math" panose="02040503050406030204" pitchFamily="18" charset="0"/>
                          </a:rPr>
                          <m:t>x</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den>
                    </m:f>
                  </m:oMath>
                </a14:m>
                <a:endParaRPr lang="zh-CN" altLang="en-US" sz="2400" dirty="0">
                  <a:solidFill>
                    <a:srgbClr val="FF0000"/>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flipH="1">
                <a:off x="661670" y="2259330"/>
                <a:ext cx="7821295" cy="668655"/>
              </a:xfrm>
              <a:prstGeom prst="rect">
                <a:avLst/>
              </a:prstGeom>
              <a:blipFill rotWithShape="1">
                <a:blip r:embed="rId1"/>
                <a:stretch>
                  <a:fillRect b="-901"/>
                </a:stretch>
              </a:blipFill>
            </p:spPr>
            <p:txBody>
              <a:bodyPr/>
              <a:lstStyle/>
              <a:p>
                <a:r>
                  <a:rPr lang="zh-CN" altLang="en-US" sz="100">
                    <a:noFill/>
                  </a:rPr>
                  <a:t> </a:t>
                </a:r>
                <a:endParaRPr lang="zh-CN" altLang="en-US" sz="100">
                  <a:noFill/>
                </a:endParaRPr>
              </a:p>
            </p:txBody>
          </p:sp>
        </mc:Fallback>
      </mc:AlternateContent>
      <p:pic>
        <p:nvPicPr>
          <p:cNvPr id="5" name="图片 4"/>
          <p:cNvPicPr>
            <a:picLocks noChangeAspect="1"/>
          </p:cNvPicPr>
          <p:nvPr/>
        </p:nvPicPr>
        <p:blipFill>
          <a:blip r:embed="rId2"/>
          <a:stretch>
            <a:fillRect/>
          </a:stretch>
        </p:blipFill>
        <p:spPr>
          <a:xfrm>
            <a:off x="6055360" y="3647440"/>
            <a:ext cx="2702560" cy="1259840"/>
          </a:xfrm>
          <a:prstGeom prst="rect">
            <a:avLst/>
          </a:prstGeom>
          <a:ln>
            <a:solidFill>
              <a:srgbClr val="0070C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endParaRPr lang="zh-CN" altLang="en-US" dirty="0"/>
          </a:p>
        </p:txBody>
      </p:sp>
      <p:sp>
        <p:nvSpPr>
          <p:cNvPr id="3" name="内容占位符 2"/>
          <p:cNvSpPr>
            <a:spLocks noGrp="1"/>
          </p:cNvSpPr>
          <p:nvPr>
            <p:ph sz="quarter" idx="1"/>
          </p:nvPr>
        </p:nvSpPr>
        <p:spPr/>
        <p:txBody>
          <a:bodyPr/>
          <a:lstStyle/>
          <a:p>
            <a:r>
              <a:rPr lang="zh-CN" altLang="en-US">
                <a:sym typeface="+mn-ea"/>
              </a:rPr>
              <a:t>分布式并行处理</a:t>
            </a:r>
            <a:r>
              <a:rPr>
                <a:sym typeface="+mn-ea"/>
              </a:rPr>
              <a:t>(Parallel Distributed Processing, PDP)</a:t>
            </a:r>
            <a:r>
              <a:rPr lang="zh-CN" altLang="en-US">
                <a:sym typeface="+mn-ea"/>
              </a:rPr>
              <a:t>网络</a:t>
            </a:r>
            <a:endParaRPr lang="zh-CN" altLang="en-US">
              <a:sym typeface="+mn-ea"/>
            </a:endParaRPr>
          </a:p>
          <a:p>
            <a:pPr lvl="1"/>
            <a:r>
              <a:rPr lang="zh-CN" altLang="en-US" dirty="0"/>
              <a:t>神经网络最早是作为一种主要的连接主义模型。</a:t>
            </a:r>
            <a:endParaRPr lang="zh-CN" altLang="en-US" dirty="0"/>
          </a:p>
          <a:p>
            <a:pPr lvl="1"/>
            <a:r>
              <a:rPr lang="en-US" altLang="zh-CN" dirty="0"/>
              <a:t>20</a:t>
            </a:r>
            <a:r>
              <a:rPr lang="zh-CN" altLang="en-US" dirty="0"/>
              <a:t>世纪</a:t>
            </a:r>
            <a:r>
              <a:rPr lang="en-US" altLang="zh-CN" dirty="0"/>
              <a:t>80</a:t>
            </a:r>
            <a:r>
              <a:rPr lang="zh-CN" altLang="en-US" dirty="0"/>
              <a:t>年代后期，最流行的一种连接主义模型</a:t>
            </a:r>
            <a:endParaRPr lang="zh-CN" altLang="en-US" dirty="0"/>
          </a:p>
          <a:p>
            <a:pPr lvl="1"/>
            <a:r>
              <a:rPr lang="zh-CN" altLang="en-US" dirty="0"/>
              <a:t>其有</a:t>
            </a:r>
            <a:r>
              <a:rPr lang="en-US" altLang="zh-CN" dirty="0"/>
              <a:t>3</a:t>
            </a:r>
            <a:r>
              <a:rPr lang="zh-CN" altLang="en-US" dirty="0"/>
              <a:t>个主要特性：</a:t>
            </a:r>
            <a:endParaRPr lang="en-US" altLang="zh-CN" dirty="0"/>
          </a:p>
          <a:p>
            <a:pPr lvl="2"/>
            <a:r>
              <a:rPr lang="zh-CN" altLang="en-US" dirty="0"/>
              <a:t>（</a:t>
            </a:r>
            <a:r>
              <a:rPr lang="en-US" altLang="zh-CN" dirty="0"/>
              <a:t>1</a:t>
            </a:r>
            <a:r>
              <a:rPr lang="zh-CN" altLang="en-US" dirty="0"/>
              <a:t>）信息表示是分布式的（非局部的）； </a:t>
            </a:r>
            <a:endParaRPr lang="en-US" altLang="zh-CN" dirty="0"/>
          </a:p>
          <a:p>
            <a:pPr lvl="2"/>
            <a:r>
              <a:rPr lang="zh-CN" altLang="en-US" dirty="0"/>
              <a:t>（</a:t>
            </a:r>
            <a:r>
              <a:rPr lang="en-US" altLang="zh-CN" dirty="0"/>
              <a:t>2</a:t>
            </a:r>
            <a:r>
              <a:rPr lang="zh-CN" altLang="en-US" dirty="0"/>
              <a:t>）记忆和知识是存储在单元之间的连接上；</a:t>
            </a:r>
            <a:endParaRPr lang="en-US" altLang="zh-CN" dirty="0"/>
          </a:p>
          <a:p>
            <a:pPr lvl="2"/>
            <a:r>
              <a:rPr lang="zh-CN" altLang="en-US" dirty="0"/>
              <a:t>（</a:t>
            </a:r>
            <a:r>
              <a:rPr lang="en-US" altLang="zh-CN" dirty="0"/>
              <a:t>3</a:t>
            </a:r>
            <a:r>
              <a:rPr lang="zh-CN" altLang="en-US" dirty="0"/>
              <a:t>）通过逐渐改变单元之间的连接强度来学习新的知识。</a:t>
            </a:r>
            <a:endParaRPr lang="en-US" altLang="zh-CN" dirty="0"/>
          </a:p>
          <a:p>
            <a:pPr lvl="1"/>
            <a:endParaRPr lang="en-US" altLang="zh-CN" dirty="0"/>
          </a:p>
          <a:p>
            <a:r>
              <a:rPr lang="zh-CN" altLang="en-US" dirty="0"/>
              <a:t>引入误差反向传播来改进其学习能力之后，神经网络也越来越多地应用在各种机器学习任务上。</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矩阵微积分</a:t>
            </a:r>
            <a:endParaRPr lang="zh-CN" altLang="en-US" dirty="0"/>
          </a:p>
        </p:txBody>
      </p:sp>
      <p:sp>
        <p:nvSpPr>
          <p:cNvPr id="3" name="内容占位符 2"/>
          <p:cNvSpPr>
            <a:spLocks noGrp="1"/>
          </p:cNvSpPr>
          <p:nvPr>
            <p:ph sz="quarter" idx="1"/>
          </p:nvPr>
        </p:nvSpPr>
        <p:spPr/>
        <p:txBody>
          <a:bodyPr/>
          <a:lstStyle/>
          <a:p>
            <a:r>
              <a:rPr lang="zh-CN" altLang="en-US" dirty="0"/>
              <a:t>矩阵微积分（</a:t>
            </a:r>
            <a:r>
              <a:rPr lang="en-US" altLang="zh-CN" dirty="0"/>
              <a:t>Matrix Calculus</a:t>
            </a:r>
            <a:r>
              <a:rPr lang="zh-CN" altLang="en-US" dirty="0"/>
              <a:t>）</a:t>
            </a:r>
            <a:endParaRPr lang="zh-CN" altLang="en-US" dirty="0"/>
          </a:p>
          <a:p>
            <a:pPr lvl="1"/>
            <a:r>
              <a:rPr lang="zh-CN" altLang="en-US" dirty="0"/>
              <a:t>是多元微积分的一种表达方式，即使用矩阵和向量来表示因变量每个成分关于自变量每个成分的偏导数。</a:t>
            </a:r>
            <a:endParaRPr lang="en-US" altLang="zh-CN" dirty="0"/>
          </a:p>
          <a:p>
            <a:pPr lvl="0"/>
            <a:r>
              <a:rPr lang="zh-CN" altLang="en-US" dirty="0"/>
              <a:t>标量关于向量的偏导数</a:t>
            </a:r>
            <a:endParaRPr lang="en-US" altLang="zh-CN" dirty="0"/>
          </a:p>
          <a:p>
            <a:pPr lvl="1"/>
            <a:endParaRPr lang="en-US" altLang="zh-CN" dirty="0"/>
          </a:p>
          <a:p>
            <a:pPr lvl="1"/>
            <a:endParaRPr lang="en-US" altLang="zh-CN" dirty="0"/>
          </a:p>
          <a:p>
            <a:pPr lvl="0"/>
            <a:r>
              <a:rPr lang="zh-CN" altLang="en-US" dirty="0"/>
              <a:t>向量关于向量的偏导数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09925" y="3044190"/>
            <a:ext cx="2723515" cy="77025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295" y="4497705"/>
            <a:ext cx="4422775" cy="19589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13865" y="1797685"/>
            <a:ext cx="5717540" cy="4531995"/>
            <a:chOff x="1566" y="4140"/>
            <a:chExt cx="5804" cy="460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6" y="4140"/>
              <a:ext cx="5630" cy="144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 y="5706"/>
              <a:ext cx="5805" cy="3034"/>
            </a:xfrm>
            <a:prstGeom prst="rect">
              <a:avLst/>
            </a:prstGeom>
          </p:spPr>
        </p:pic>
      </p:grpSp>
      <p:sp>
        <p:nvSpPr>
          <p:cNvPr id="2" name="标题 1"/>
          <p:cNvSpPr>
            <a:spLocks noGrp="1"/>
          </p:cNvSpPr>
          <p:nvPr>
            <p:ph type="title"/>
          </p:nvPr>
        </p:nvSpPr>
        <p:spPr/>
        <p:txBody>
          <a:bodyPr/>
          <a:lstStyle/>
          <a:p>
            <a:r>
              <a:rPr lang="zh-CN" altLang="en-US" dirty="0">
                <a:sym typeface="+mn-ea"/>
              </a:rPr>
              <a:t>链式法则（</a:t>
            </a:r>
            <a:r>
              <a:rPr lang="en-US" altLang="zh-CN" dirty="0">
                <a:sym typeface="+mn-ea"/>
              </a:rPr>
              <a:t>Chain Rule</a:t>
            </a:r>
            <a:r>
              <a:rPr lang="zh-CN" altLang="en-US" dirty="0">
                <a:sym typeface="+mn-ea"/>
              </a:rPr>
              <a:t>）</a:t>
            </a:r>
            <a:endParaRPr lang="zh-CN" altLang="en-US" dirty="0"/>
          </a:p>
        </p:txBody>
      </p:sp>
      <p:sp>
        <p:nvSpPr>
          <p:cNvPr id="3" name="内容占位符 2"/>
          <p:cNvSpPr>
            <a:spLocks noGrp="1"/>
          </p:cNvSpPr>
          <p:nvPr>
            <p:ph sz="quarter" idx="1"/>
          </p:nvPr>
        </p:nvSpPr>
        <p:spPr>
          <a:xfrm>
            <a:off x="107950" y="1058545"/>
            <a:ext cx="8928735" cy="683260"/>
          </a:xfrm>
        </p:spPr>
        <p:txBody>
          <a:bodyPr/>
          <a:lstStyle/>
          <a:p>
            <a:r>
              <a:rPr lang="zh-CN" altLang="en-US">
                <a:sym typeface="+mn-ea"/>
              </a:rPr>
              <a:t>链式法则</a:t>
            </a:r>
            <a:r>
              <a:rPr lang="zh-CN" altLang="en-US" dirty="0"/>
              <a:t>是在微积分中求复合函数导数的一种常用方法。</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a:t>
            </a:r>
            <a:endParaRPr lang="zh-CN" altLang="en-US" dirty="0"/>
          </a:p>
        </p:txBody>
      </p:sp>
      <p:sp>
        <p:nvSpPr>
          <p:cNvPr id="28" name="文本框 27"/>
          <p:cNvSpPr txBox="1"/>
          <p:nvPr/>
        </p:nvSpPr>
        <p:spPr>
          <a:xfrm>
            <a:off x="5095875" y="1169035"/>
            <a:ext cx="2461260" cy="368300"/>
          </a:xfrm>
          <a:prstGeom prst="rect">
            <a:avLst/>
          </a:prstGeom>
          <a:noFill/>
        </p:spPr>
        <p:txBody>
          <a:bodyPr wrap="none" rtlCol="0">
            <a:spAutoFit/>
          </a:bodyPr>
          <a:p>
            <a:r>
              <a:rPr lang="zh-CN" altLang="en-US">
                <a:solidFill>
                  <a:srgbClr val="C00000"/>
                </a:solidFill>
                <a:latin typeface="Bookman Old Style" panose="02050604050505020204" charset="0"/>
                <a:cs typeface="Bookman Old Style" panose="02050604050505020204" charset="0"/>
              </a:rPr>
              <a:t>只有 </a:t>
            </a:r>
            <a:r>
              <a:rPr lang="en-US" altLang="zh-CN" i="1">
                <a:solidFill>
                  <a:srgbClr val="C00000"/>
                </a:solidFill>
                <a:latin typeface="Bookman Old Style" panose="02050604050505020204" charset="0"/>
                <a:cs typeface="Bookman Old Style" panose="02050604050505020204" charset="0"/>
              </a:rPr>
              <a:t>z</a:t>
            </a:r>
            <a:r>
              <a:rPr lang="en-US" altLang="zh-CN" i="1" baseline="-25000">
                <a:solidFill>
                  <a:srgbClr val="C00000"/>
                </a:solidFill>
                <a:latin typeface="Bookman Old Style" panose="02050604050505020204" charset="0"/>
                <a:cs typeface="Bookman Old Style" panose="02050604050505020204" charset="0"/>
              </a:rPr>
              <a:t>i </a:t>
            </a:r>
            <a:r>
              <a:rPr lang="zh-CN" altLang="en-US">
                <a:solidFill>
                  <a:srgbClr val="C00000"/>
                </a:solidFill>
                <a:latin typeface="Bookman Old Style" panose="02050604050505020204" charset="0"/>
                <a:cs typeface="Bookman Old Style" panose="02050604050505020204" charset="0"/>
              </a:rPr>
              <a:t>是与 </a:t>
            </a:r>
            <a:r>
              <a:rPr lang="en-US" altLang="zh-CN" b="1" i="1">
                <a:solidFill>
                  <a:srgbClr val="C00000"/>
                </a:solidFill>
                <a:latin typeface="Bookman Old Style" panose="02050604050505020204" charset="0"/>
                <a:cs typeface="Bookman Old Style" panose="02050604050505020204" charset="0"/>
              </a:rPr>
              <a:t>w</a:t>
            </a:r>
            <a:r>
              <a:rPr lang="en-US" altLang="zh-CN" i="1" baseline="-25000">
                <a:solidFill>
                  <a:srgbClr val="C00000"/>
                </a:solidFill>
                <a:latin typeface="Bookman Old Style" panose="02050604050505020204" charset="0"/>
                <a:cs typeface="Bookman Old Style" panose="02050604050505020204" charset="0"/>
              </a:rPr>
              <a:t>i: </a:t>
            </a:r>
            <a:r>
              <a:rPr lang="zh-CN" altLang="en-US">
                <a:solidFill>
                  <a:srgbClr val="C00000"/>
                </a:solidFill>
                <a:latin typeface="Bookman Old Style" panose="02050604050505020204" charset="0"/>
                <a:cs typeface="Bookman Old Style" panose="02050604050505020204" charset="0"/>
              </a:rPr>
              <a:t>相关的</a:t>
            </a:r>
            <a:endParaRPr lang="zh-CN" altLang="en-US">
              <a:solidFill>
                <a:srgbClr val="C00000"/>
              </a:solidFill>
              <a:latin typeface="Bookman Old Style" panose="02050604050505020204" charset="0"/>
              <a:cs typeface="Bookman Old Style" panose="02050604050505020204" charset="0"/>
            </a:endParaRPr>
          </a:p>
        </p:txBody>
      </p:sp>
      <p:grpSp>
        <p:nvGrpSpPr>
          <p:cNvPr id="33" name="组合 32"/>
          <p:cNvGrpSpPr/>
          <p:nvPr/>
        </p:nvGrpSpPr>
        <p:grpSpPr>
          <a:xfrm>
            <a:off x="1043305" y="1589405"/>
            <a:ext cx="7136130" cy="4657725"/>
            <a:chOff x="1643" y="2503"/>
            <a:chExt cx="11238" cy="7335"/>
          </a:xfrm>
        </p:grpSpPr>
        <p:grpSp>
          <p:nvGrpSpPr>
            <p:cNvPr id="27" name="组合 26"/>
            <p:cNvGrpSpPr/>
            <p:nvPr/>
          </p:nvGrpSpPr>
          <p:grpSpPr>
            <a:xfrm>
              <a:off x="1643" y="2503"/>
              <a:ext cx="11239" cy="6856"/>
              <a:chOff x="1629" y="2034"/>
              <a:chExt cx="11239" cy="6856"/>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9" y="2034"/>
                <a:ext cx="3830" cy="708"/>
              </a:xfrm>
              <a:prstGeom prst="rect">
                <a:avLst/>
              </a:prstGeom>
              <a:ln>
                <a:solidFill>
                  <a:srgbClr val="C00000"/>
                </a:solidFill>
              </a:ln>
            </p:spPr>
          </p:pic>
          <p:grpSp>
            <p:nvGrpSpPr>
              <p:cNvPr id="10" name="组合 9"/>
              <p:cNvGrpSpPr/>
              <p:nvPr/>
            </p:nvGrpSpPr>
            <p:grpSpPr>
              <a:xfrm>
                <a:off x="7200" y="2034"/>
                <a:ext cx="5669" cy="3402"/>
                <a:chOff x="7330" y="2034"/>
                <a:chExt cx="5669" cy="3402"/>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 y="2177"/>
                  <a:ext cx="5320" cy="3117"/>
                </a:xfrm>
                <a:prstGeom prst="rect">
                  <a:avLst/>
                </a:prstGeom>
              </p:spPr>
            </p:pic>
            <p:sp>
              <p:nvSpPr>
                <p:cNvPr id="7" name="圆角矩形 6"/>
                <p:cNvSpPr/>
                <p:nvPr/>
              </p:nvSpPr>
              <p:spPr>
                <a:xfrm>
                  <a:off x="7330" y="2034"/>
                  <a:ext cx="5669" cy="3402"/>
                </a:xfrm>
                <a:prstGeom prst="roundRect">
                  <a:avLst>
                    <a:gd name="adj" fmla="val 6883"/>
                  </a:avLst>
                </a:prstGeom>
                <a:ln>
                  <a:solidFill>
                    <a:srgbClr val="0070C0"/>
                  </a:solidFill>
                </a:ln>
              </p:spPr>
              <p:txBody>
                <a:bodyPr wrap="square">
                  <a:spAutoFit/>
                </a:bodyPr>
                <a:p>
                  <a:endParaRPr lang="zh-CN" altLang="en-US" sz="2400" dirty="0"/>
                </a:p>
              </p:txBody>
            </p:sp>
          </p:grpSp>
          <p:grpSp>
            <p:nvGrpSpPr>
              <p:cNvPr id="15" name="组合 14"/>
              <p:cNvGrpSpPr/>
              <p:nvPr/>
            </p:nvGrpSpPr>
            <p:grpSpPr>
              <a:xfrm>
                <a:off x="7200" y="6030"/>
                <a:ext cx="5669" cy="1134"/>
                <a:chOff x="7200" y="5746"/>
                <a:chExt cx="5669" cy="1134"/>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 y="5936"/>
                  <a:ext cx="3452" cy="754"/>
                </a:xfrm>
                <a:prstGeom prst="rect">
                  <a:avLst/>
                </a:prstGeom>
              </p:spPr>
            </p:pic>
            <p:sp>
              <p:nvSpPr>
                <p:cNvPr id="3" name="文本框 2"/>
                <p:cNvSpPr txBox="1"/>
                <p:nvPr/>
              </p:nvSpPr>
              <p:spPr>
                <a:xfrm>
                  <a:off x="11327" y="6023"/>
                  <a:ext cx="1368" cy="580"/>
                </a:xfrm>
                <a:prstGeom prst="rect">
                  <a:avLst/>
                </a:prstGeom>
                <a:noFill/>
              </p:spPr>
              <p:txBody>
                <a:bodyPr wrap="none" rtlCol="0">
                  <a:spAutoFit/>
                </a:bodyPr>
                <a:lstStyle/>
                <a:p>
                  <a:r>
                    <a:rPr lang="zh-CN" altLang="en-US" sz="1800" dirty="0">
                      <a:solidFill>
                        <a:srgbClr val="FF0000"/>
                      </a:solidFill>
                    </a:rPr>
                    <a:t>误差项</a:t>
                  </a:r>
                  <a:endParaRPr lang="zh-CN" altLang="en-US" sz="1800" dirty="0">
                    <a:solidFill>
                      <a:srgbClr val="FF0000"/>
                    </a:solidFill>
                  </a:endParaRPr>
                </a:p>
              </p:txBody>
            </p:sp>
            <p:sp>
              <p:nvSpPr>
                <p:cNvPr id="11" name="圆角矩形 10"/>
                <p:cNvSpPr/>
                <p:nvPr/>
              </p:nvSpPr>
              <p:spPr>
                <a:xfrm>
                  <a:off x="7200" y="5746"/>
                  <a:ext cx="5669" cy="1134"/>
                </a:xfrm>
                <a:prstGeom prst="roundRect">
                  <a:avLst>
                    <a:gd name="adj" fmla="val 10922"/>
                  </a:avLst>
                </a:prstGeom>
                <a:ln>
                  <a:solidFill>
                    <a:srgbClr val="0070C0"/>
                  </a:solidFill>
                </a:ln>
              </p:spPr>
              <p:txBody>
                <a:bodyPr wrap="square">
                  <a:spAutoFit/>
                </a:bodyPr>
                <a:p>
                  <a:endParaRPr lang="zh-CN" altLang="en-US" sz="2400" dirty="0"/>
                </a:p>
              </p:txBody>
            </p:sp>
          </p:grpSp>
          <p:grpSp>
            <p:nvGrpSpPr>
              <p:cNvPr id="14" name="组合 13"/>
              <p:cNvGrpSpPr/>
              <p:nvPr/>
            </p:nvGrpSpPr>
            <p:grpSpPr>
              <a:xfrm>
                <a:off x="7200" y="7758"/>
                <a:ext cx="5669" cy="1133"/>
                <a:chOff x="7200" y="7756"/>
                <a:chExt cx="5669" cy="1134"/>
              </a:xfrm>
            </p:grpSpPr>
            <p:pic>
              <p:nvPicPr>
                <p:cNvPr id="13" name="图片 12"/>
                <p:cNvPicPr>
                  <a:picLocks noChangeAspect="1"/>
                </p:cNvPicPr>
                <p:nvPr/>
              </p:nvPicPr>
              <p:blipFill>
                <a:blip r:embed="rId4">
                  <a:extLst>
                    <a:ext uri="{28A0092B-C50C-407E-A947-70E740481C1C}">
                      <a14:useLocalDpi xmlns:a14="http://schemas.microsoft.com/office/drawing/2010/main" val="0"/>
                    </a:ext>
                  </a:extLst>
                </a:blip>
                <a:srcRect t="15783"/>
                <a:stretch>
                  <a:fillRect/>
                </a:stretch>
              </p:blipFill>
              <p:spPr>
                <a:xfrm>
                  <a:off x="8068" y="7909"/>
                  <a:ext cx="3931" cy="828"/>
                </a:xfrm>
                <a:prstGeom prst="rect">
                  <a:avLst/>
                </a:prstGeom>
              </p:spPr>
            </p:pic>
            <p:sp>
              <p:nvSpPr>
                <p:cNvPr id="12" name="圆角矩形 11"/>
                <p:cNvSpPr/>
                <p:nvPr/>
              </p:nvSpPr>
              <p:spPr>
                <a:xfrm>
                  <a:off x="7200" y="7756"/>
                  <a:ext cx="5669" cy="1134"/>
                </a:xfrm>
                <a:prstGeom prst="roundRect">
                  <a:avLst>
                    <a:gd name="adj" fmla="val 10922"/>
                  </a:avLst>
                </a:prstGeom>
                <a:ln>
                  <a:solidFill>
                    <a:srgbClr val="0070C0"/>
                  </a:solidFill>
                </a:ln>
              </p:spPr>
              <p:txBody>
                <a:bodyPr wrap="square">
                  <a:spAutoFit/>
                </a:bodyPr>
                <a:p>
                  <a:endParaRPr lang="zh-CN" altLang="en-US" sz="2400" dirty="0"/>
                </a:p>
              </p:txBody>
            </p:sp>
          </p:grpSp>
          <p:grpSp>
            <p:nvGrpSpPr>
              <p:cNvPr id="18" name="组合 17"/>
              <p:cNvGrpSpPr/>
              <p:nvPr/>
            </p:nvGrpSpPr>
            <p:grpSpPr>
              <a:xfrm>
                <a:off x="1629" y="4706"/>
                <a:ext cx="3912" cy="2268"/>
                <a:chOff x="2325" y="4266"/>
                <a:chExt cx="3912" cy="2268"/>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 y="4452"/>
                  <a:ext cx="3522" cy="1895"/>
                </a:xfrm>
                <a:prstGeom prst="rect">
                  <a:avLst/>
                </a:prstGeom>
              </p:spPr>
            </p:pic>
            <p:sp>
              <p:nvSpPr>
                <p:cNvPr id="16" name="圆角矩形 15"/>
                <p:cNvSpPr/>
                <p:nvPr/>
              </p:nvSpPr>
              <p:spPr>
                <a:xfrm>
                  <a:off x="2325" y="4266"/>
                  <a:ext cx="3912" cy="2268"/>
                </a:xfrm>
                <a:prstGeom prst="roundRect">
                  <a:avLst>
                    <a:gd name="adj" fmla="val 10922"/>
                  </a:avLst>
                </a:prstGeom>
                <a:ln>
                  <a:solidFill>
                    <a:srgbClr val="C00000"/>
                  </a:solidFill>
                </a:ln>
              </p:spPr>
              <p:txBody>
                <a:bodyPr wrap="square">
                  <a:spAutoFit/>
                </a:bodyPr>
                <a:p>
                  <a:endParaRPr lang="zh-CN" altLang="en-US" sz="2400" dirty="0"/>
                </a:p>
              </p:txBody>
            </p:sp>
          </p:grpSp>
          <p:cxnSp>
            <p:nvCxnSpPr>
              <p:cNvPr id="19" name="曲线连接符 18"/>
              <p:cNvCxnSpPr>
                <a:stCxn id="16" idx="0"/>
                <a:endCxn id="7" idx="1"/>
              </p:cNvCxnSpPr>
              <p:nvPr/>
            </p:nvCxnSpPr>
            <p:spPr>
              <a:xfrm rot="16200000">
                <a:off x="4907" y="2413"/>
                <a:ext cx="971" cy="3615"/>
              </a:xfrm>
              <a:prstGeom prst="curved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6" idx="2"/>
                <a:endCxn id="12" idx="1"/>
              </p:cNvCxnSpPr>
              <p:nvPr/>
            </p:nvCxnSpPr>
            <p:spPr>
              <a:xfrm rot="5400000" flipV="1">
                <a:off x="4717" y="5842"/>
                <a:ext cx="1351" cy="3615"/>
              </a:xfrm>
              <a:prstGeom prst="curved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16" idx="3"/>
                <a:endCxn id="11" idx="1"/>
              </p:cNvCxnSpPr>
              <p:nvPr/>
            </p:nvCxnSpPr>
            <p:spPr>
              <a:xfrm>
                <a:off x="5541" y="5840"/>
                <a:ext cx="1659" cy="757"/>
              </a:xfrm>
              <a:prstGeom prst="curvedConnector3">
                <a:avLst>
                  <a:gd name="adj1" fmla="val 50030"/>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6"/>
            <a:stretch>
              <a:fillRect/>
            </a:stretch>
          </p:blipFill>
          <p:spPr>
            <a:xfrm>
              <a:off x="4029" y="3361"/>
              <a:ext cx="2754" cy="843"/>
            </a:xfrm>
            <a:prstGeom prst="rect">
              <a:avLst/>
            </a:prstGeom>
          </p:spPr>
        </p:pic>
        <p:pic>
          <p:nvPicPr>
            <p:cNvPr id="30" name="图片 29"/>
            <p:cNvPicPr>
              <a:picLocks noChangeAspect="1"/>
            </p:cNvPicPr>
            <p:nvPr/>
          </p:nvPicPr>
          <p:blipFill>
            <a:blip r:embed="rId7"/>
            <a:stretch>
              <a:fillRect/>
            </a:stretch>
          </p:blipFill>
          <p:spPr>
            <a:xfrm>
              <a:off x="4300" y="8922"/>
              <a:ext cx="2676" cy="660"/>
            </a:xfrm>
            <a:prstGeom prst="rect">
              <a:avLst/>
            </a:prstGeom>
          </p:spPr>
        </p:pic>
        <p:pic>
          <p:nvPicPr>
            <p:cNvPr id="31" name="图片 30"/>
            <p:cNvPicPr>
              <a:picLocks noChangeAspect="1"/>
            </p:cNvPicPr>
            <p:nvPr/>
          </p:nvPicPr>
          <p:blipFill>
            <a:blip r:embed="rId8"/>
            <a:stretch>
              <a:fillRect/>
            </a:stretch>
          </p:blipFill>
          <p:spPr>
            <a:xfrm>
              <a:off x="8465" y="9360"/>
              <a:ext cx="2997" cy="479"/>
            </a:xfrm>
            <a:prstGeom prst="rect">
              <a:avLst/>
            </a:prstGeom>
          </p:spPr>
        </p:pic>
        <p:pic>
          <p:nvPicPr>
            <p:cNvPr id="32" name="图片 31"/>
            <p:cNvPicPr>
              <a:picLocks noChangeAspect="1"/>
            </p:cNvPicPr>
            <p:nvPr/>
          </p:nvPicPr>
          <p:blipFill>
            <a:blip r:embed="rId9"/>
            <a:srcRect r="37699"/>
            <a:stretch>
              <a:fillRect/>
            </a:stretch>
          </p:blipFill>
          <p:spPr>
            <a:xfrm>
              <a:off x="5555" y="7170"/>
              <a:ext cx="1603" cy="585"/>
            </a:xfrm>
            <a:prstGeom prst="rect">
              <a:avLst/>
            </a:prstGeom>
          </p:spPr>
        </p:pic>
      </p:grpSp>
      <p:pic>
        <p:nvPicPr>
          <p:cNvPr id="5" name="图片 4"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325" y="5082540"/>
            <a:ext cx="2371090" cy="13550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72075" y="3335020"/>
            <a:ext cx="3779520" cy="2160270"/>
            <a:chOff x="8050" y="5380"/>
            <a:chExt cx="5952" cy="3402"/>
          </a:xfrm>
        </p:grpSpPr>
        <p:sp>
          <p:nvSpPr>
            <p:cNvPr id="16" name="圆角矩形 15"/>
            <p:cNvSpPr/>
            <p:nvPr/>
          </p:nvSpPr>
          <p:spPr>
            <a:xfrm>
              <a:off x="8050" y="5380"/>
              <a:ext cx="5953" cy="3402"/>
            </a:xfrm>
            <a:prstGeom prst="roundRect">
              <a:avLst>
                <a:gd name="adj" fmla="val 9985"/>
              </a:avLst>
            </a:prstGeom>
            <a:ln>
              <a:solidFill>
                <a:srgbClr val="C00000"/>
              </a:solidFill>
            </a:ln>
          </p:spPr>
          <p:txBody>
            <a:bodyPr wrap="square">
              <a:spAutoFit/>
            </a:bodyPr>
            <a:p>
              <a:endParaRPr lang="zh-CN" altLang="en-US" sz="2400" dirty="0"/>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90" y="5546"/>
              <a:ext cx="5673" cy="3069"/>
            </a:xfrm>
            <a:prstGeom prst="rect">
              <a:avLst/>
            </a:prstGeom>
          </p:spPr>
        </p:pic>
      </p:grpSp>
      <p:sp>
        <p:nvSpPr>
          <p:cNvPr id="2" name="标题 1"/>
          <p:cNvSpPr>
            <a:spLocks noGrp="1"/>
          </p:cNvSpPr>
          <p:nvPr>
            <p:ph type="title"/>
          </p:nvPr>
        </p:nvSpPr>
        <p:spPr/>
        <p:txBody>
          <a:bodyPr/>
          <a:lstStyle/>
          <a:p>
            <a:r>
              <a:rPr lang="zh-CN" altLang="en-US" dirty="0"/>
              <a:t>计算</a:t>
            </a:r>
            <a:endParaRPr lang="zh-CN" altLang="en-US" dirty="0"/>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15" y="2303145"/>
            <a:ext cx="2910205" cy="635000"/>
          </a:xfrm>
          <a:prstGeom prst="rect">
            <a:avLst/>
          </a:prstGeom>
        </p:spPr>
      </p:pic>
      <p:pic>
        <p:nvPicPr>
          <p:cNvPr id="6" name="图片 5"/>
          <p:cNvPicPr>
            <a:picLocks noChangeAspect="1"/>
          </p:cNvPicPr>
          <p:nvPr/>
        </p:nvPicPr>
        <p:blipFill>
          <a:blip r:embed="rId3"/>
          <a:srcRect t="58580"/>
          <a:stretch>
            <a:fillRect/>
          </a:stretch>
        </p:blipFill>
        <p:spPr>
          <a:xfrm>
            <a:off x="148590" y="1049655"/>
            <a:ext cx="8821420" cy="1188720"/>
          </a:xfrm>
          <a:prstGeom prst="rect">
            <a:avLst/>
          </a:prstGeom>
        </p:spPr>
      </p:pic>
      <p:pic>
        <p:nvPicPr>
          <p:cNvPr id="7" name="图片 6"/>
          <p:cNvPicPr>
            <a:picLocks noChangeAspect="1"/>
          </p:cNvPicPr>
          <p:nvPr/>
        </p:nvPicPr>
        <p:blipFill>
          <a:blip r:embed="rId4"/>
          <a:stretch>
            <a:fillRect/>
          </a:stretch>
        </p:blipFill>
        <p:spPr>
          <a:xfrm>
            <a:off x="148590" y="3189605"/>
            <a:ext cx="4121150" cy="1125855"/>
          </a:xfrm>
          <a:prstGeom prst="rect">
            <a:avLst/>
          </a:prstGeom>
        </p:spPr>
      </p:pic>
      <p:pic>
        <p:nvPicPr>
          <p:cNvPr id="8" name="图片 7"/>
          <p:cNvPicPr>
            <a:picLocks noChangeAspect="1"/>
          </p:cNvPicPr>
          <p:nvPr/>
        </p:nvPicPr>
        <p:blipFill>
          <a:blip r:embed="rId5"/>
          <a:srcRect r="16535"/>
          <a:stretch>
            <a:fillRect/>
          </a:stretch>
        </p:blipFill>
        <p:spPr>
          <a:xfrm>
            <a:off x="148590" y="4747260"/>
            <a:ext cx="4420235" cy="1445895"/>
          </a:xfrm>
          <a:prstGeom prst="rect">
            <a:avLst/>
          </a:prstGeom>
        </p:spPr>
      </p:pic>
      <p:sp>
        <p:nvSpPr>
          <p:cNvPr id="11" name="圆角矩形 10"/>
          <p:cNvSpPr/>
          <p:nvPr/>
        </p:nvSpPr>
        <p:spPr>
          <a:xfrm>
            <a:off x="2216785" y="3595370"/>
            <a:ext cx="2160000" cy="720000"/>
          </a:xfrm>
          <a:prstGeom prst="roundRect">
            <a:avLst>
              <a:gd name="adj" fmla="val 9985"/>
            </a:avLst>
          </a:prstGeom>
          <a:ln>
            <a:solidFill>
              <a:srgbClr val="C00000"/>
            </a:solidFill>
          </a:ln>
        </p:spPr>
        <p:txBody>
          <a:bodyPr wrap="square">
            <a:spAutoFit/>
          </a:bodyPr>
          <a:p>
            <a:endParaRPr lang="zh-CN" altLang="en-US" sz="2400" dirty="0"/>
          </a:p>
        </p:txBody>
      </p:sp>
      <p:sp>
        <p:nvSpPr>
          <p:cNvPr id="13" name="圆角矩形 12"/>
          <p:cNvSpPr/>
          <p:nvPr/>
        </p:nvSpPr>
        <p:spPr>
          <a:xfrm>
            <a:off x="2216785" y="5110480"/>
            <a:ext cx="2160000" cy="1080000"/>
          </a:xfrm>
          <a:prstGeom prst="roundRect">
            <a:avLst>
              <a:gd name="adj" fmla="val 9985"/>
            </a:avLst>
          </a:prstGeom>
          <a:ln>
            <a:solidFill>
              <a:srgbClr val="C00000"/>
            </a:solidFill>
          </a:ln>
        </p:spPr>
        <p:txBody>
          <a:bodyPr wrap="square">
            <a:spAutoFit/>
          </a:bodyPr>
          <a:p>
            <a:endParaRPr lang="zh-CN" altLang="en-US" sz="2400" dirty="0"/>
          </a:p>
        </p:txBody>
      </p:sp>
      <p:sp>
        <p:nvSpPr>
          <p:cNvPr id="14" name="右大括号 13"/>
          <p:cNvSpPr/>
          <p:nvPr/>
        </p:nvSpPr>
        <p:spPr>
          <a:xfrm>
            <a:off x="4780915" y="3779520"/>
            <a:ext cx="179070" cy="1971040"/>
          </a:xfrm>
          <a:prstGeom prst="rightBrace">
            <a:avLst>
              <a:gd name="adj1" fmla="val 87943"/>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5088255" y="5561330"/>
            <a:ext cx="3947795" cy="953135"/>
          </a:xfrm>
          <a:prstGeom prst="rect">
            <a:avLst/>
          </a:prstGeom>
          <a:noFill/>
        </p:spPr>
        <p:txBody>
          <a:bodyPr wrap="square" rtlCol="0" anchor="t">
            <a:spAutoFit/>
          </a:bodyPr>
          <a:p>
            <a:r>
              <a:rPr lang="zh-CN" altLang="en-US" sz="1400" b="1">
                <a:solidFill>
                  <a:srgbClr val="C00000"/>
                </a:solidFill>
                <a:latin typeface="Bookman Old Style" panose="02050604050505020204" charset="0"/>
                <a:ea typeface="幼圆" panose="02010509060101010101" charset="-122"/>
                <a:cs typeface="Bookman Old Style" panose="02050604050505020204" charset="0"/>
              </a:rPr>
              <a:t>反向传播</a:t>
            </a:r>
            <a:r>
              <a:rPr lang="zh-CN" altLang="en-US" sz="1400">
                <a:latin typeface="Bookman Old Style" panose="02050604050505020204" charset="0"/>
                <a:ea typeface="幼圆" panose="02010509060101010101" charset="-122"/>
                <a:cs typeface="Bookman Old Style" panose="02050604050505020204" charset="0"/>
              </a:rPr>
              <a:t>：第 </a:t>
            </a:r>
            <a:r>
              <a:rPr lang="zh-CN" altLang="en-US" sz="1400" i="1">
                <a:latin typeface="Bookman Old Style" panose="02050604050505020204" charset="0"/>
                <a:ea typeface="幼圆" panose="02010509060101010101" charset="-122"/>
                <a:cs typeface="Bookman Old Style" panose="02050604050505020204" charset="0"/>
              </a:rPr>
              <a:t>l </a:t>
            </a:r>
            <a:r>
              <a:rPr lang="zh-CN" altLang="en-US" sz="1400">
                <a:latin typeface="Bookman Old Style" panose="02050604050505020204" charset="0"/>
                <a:ea typeface="幼圆" panose="02010509060101010101" charset="-122"/>
                <a:cs typeface="Bookman Old Style" panose="02050604050505020204" charset="0"/>
              </a:rPr>
              <a:t>层的一个神经元的误差项（或敏感性）是所有与该神经元相连的</a:t>
            </a:r>
            <a:r>
              <a:rPr lang="zh-CN" altLang="en-US" sz="1400">
                <a:solidFill>
                  <a:srgbClr val="0070C0"/>
                </a:solidFill>
                <a:latin typeface="Bookman Old Style" panose="02050604050505020204" charset="0"/>
                <a:ea typeface="幼圆" panose="02010509060101010101" charset="-122"/>
                <a:cs typeface="Bookman Old Style" panose="02050604050505020204" charset="0"/>
              </a:rPr>
              <a:t>第 </a:t>
            </a:r>
            <a:r>
              <a:rPr lang="zh-CN" altLang="en-US" sz="1400" i="1">
                <a:solidFill>
                  <a:srgbClr val="0070C0"/>
                </a:solidFill>
                <a:latin typeface="Bookman Old Style" panose="02050604050505020204" charset="0"/>
                <a:ea typeface="幼圆" panose="02010509060101010101" charset="-122"/>
                <a:cs typeface="Bookman Old Style" panose="02050604050505020204" charset="0"/>
              </a:rPr>
              <a:t>l </a:t>
            </a:r>
            <a:r>
              <a:rPr lang="zh-CN" altLang="en-US" sz="1400">
                <a:solidFill>
                  <a:srgbClr val="0070C0"/>
                </a:solidFill>
                <a:latin typeface="Bookman Old Style" panose="02050604050505020204" charset="0"/>
                <a:ea typeface="幼圆" panose="02010509060101010101" charset="-122"/>
                <a:cs typeface="Bookman Old Style" panose="02050604050505020204" charset="0"/>
              </a:rPr>
              <a:t>+1 层的神经元的误差项的权重和</a:t>
            </a:r>
            <a:r>
              <a:rPr lang="zh-CN" altLang="en-US" sz="1400">
                <a:latin typeface="Bookman Old Style" panose="02050604050505020204" charset="0"/>
                <a:ea typeface="幼圆" panose="02010509060101010101" charset="-122"/>
                <a:cs typeface="Bookman Old Style" panose="02050604050505020204" charset="0"/>
              </a:rPr>
              <a:t>。然后，再乘上</a:t>
            </a:r>
            <a:r>
              <a:rPr lang="zh-CN" altLang="en-US" sz="1400">
                <a:solidFill>
                  <a:srgbClr val="0070C0"/>
                </a:solidFill>
                <a:latin typeface="Bookman Old Style" panose="02050604050505020204" charset="0"/>
                <a:ea typeface="幼圆" panose="02010509060101010101" charset="-122"/>
                <a:cs typeface="Bookman Old Style" panose="02050604050505020204" charset="0"/>
              </a:rPr>
              <a:t>该神经元激活函数的梯度</a:t>
            </a:r>
            <a:r>
              <a:rPr lang="zh-CN" altLang="en-US" sz="1400">
                <a:latin typeface="Bookman Old Style" panose="02050604050505020204" charset="0"/>
                <a:ea typeface="幼圆" panose="02010509060101010101" charset="-122"/>
                <a:cs typeface="Bookman Old Style" panose="02050604050505020204" charset="0"/>
              </a:rPr>
              <a:t>。</a:t>
            </a:r>
            <a:endParaRPr lang="zh-CN" altLang="en-US" sz="1400">
              <a:latin typeface="Bookman Old Style" panose="02050604050505020204" charset="0"/>
              <a:ea typeface="幼圆" panose="02010509060101010101" charset="-122"/>
              <a:cs typeface="Bookman Old Style" panose="02050604050505020204" charset="0"/>
            </a:endParaRPr>
          </a:p>
        </p:txBody>
      </p:sp>
      <p:cxnSp>
        <p:nvCxnSpPr>
          <p:cNvPr id="19" name="直接连接符 18"/>
          <p:cNvCxnSpPr/>
          <p:nvPr/>
        </p:nvCxnSpPr>
        <p:spPr>
          <a:xfrm>
            <a:off x="85725" y="3063875"/>
            <a:ext cx="886650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r="10415"/>
          <a:stretch>
            <a:fillRect/>
          </a:stretch>
        </p:blipFill>
        <p:spPr>
          <a:xfrm>
            <a:off x="4108450" y="2200910"/>
            <a:ext cx="4997450" cy="3583305"/>
          </a:xfrm>
          <a:prstGeom prst="rect">
            <a:avLst/>
          </a:prstGeom>
        </p:spPr>
      </p:pic>
      <p:pic>
        <p:nvPicPr>
          <p:cNvPr id="8" name="图片 7"/>
          <p:cNvPicPr>
            <a:picLocks noChangeAspect="1"/>
          </p:cNvPicPr>
          <p:nvPr/>
        </p:nvPicPr>
        <p:blipFill>
          <a:blip r:embed="rId2"/>
          <a:stretch>
            <a:fillRect/>
          </a:stretch>
        </p:blipFill>
        <p:spPr>
          <a:xfrm>
            <a:off x="107950" y="1574165"/>
            <a:ext cx="3608070" cy="2355850"/>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4281805"/>
            <a:ext cx="3602355" cy="1948815"/>
          </a:xfrm>
          <a:prstGeom prst="rect">
            <a:avLst/>
          </a:prstGeom>
        </p:spPr>
      </p:pic>
      <p:sp>
        <p:nvSpPr>
          <p:cNvPr id="9" name="右大括号 8"/>
          <p:cNvSpPr/>
          <p:nvPr/>
        </p:nvSpPr>
        <p:spPr>
          <a:xfrm>
            <a:off x="3859530" y="1574165"/>
            <a:ext cx="179070" cy="4601845"/>
          </a:xfrm>
          <a:prstGeom prst="rightBrace">
            <a:avLst>
              <a:gd name="adj1" fmla="val 87943"/>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圆角矩形 21"/>
          <p:cNvSpPr/>
          <p:nvPr/>
        </p:nvSpPr>
        <p:spPr>
          <a:xfrm>
            <a:off x="6101715" y="3930015"/>
            <a:ext cx="2340000" cy="648000"/>
          </a:xfrm>
          <a:prstGeom prst="roundRect">
            <a:avLst>
              <a:gd name="adj" fmla="val 9985"/>
            </a:avLst>
          </a:prstGeom>
          <a:ln>
            <a:solidFill>
              <a:srgbClr val="C00000"/>
            </a:solidFill>
          </a:ln>
        </p:spPr>
        <p:txBody>
          <a:bodyPr wrap="square">
            <a:spAutoFit/>
          </a:bodyPr>
          <a:p>
            <a:endParaRPr lang="zh-CN" altLang="en-US" sz="2400" dirty="0"/>
          </a:p>
        </p:txBody>
      </p:sp>
      <p:sp>
        <p:nvSpPr>
          <p:cNvPr id="25" name="圆角矩形 24"/>
          <p:cNvSpPr/>
          <p:nvPr/>
        </p:nvSpPr>
        <p:spPr>
          <a:xfrm>
            <a:off x="6101715" y="5136515"/>
            <a:ext cx="2340000" cy="648000"/>
          </a:xfrm>
          <a:prstGeom prst="roundRect">
            <a:avLst>
              <a:gd name="adj" fmla="val 9985"/>
            </a:avLst>
          </a:prstGeom>
          <a:ln>
            <a:solidFill>
              <a:srgbClr val="C00000"/>
            </a:solidFill>
          </a:ln>
        </p:spPr>
        <p:txBody>
          <a:bodyPr wrap="square">
            <a:spAutoFit/>
          </a:bodyPr>
          <a:p>
            <a:endParaRPr lang="zh-CN" altLang="en-US" sz="2400" dirty="0"/>
          </a:p>
        </p:txBody>
      </p:sp>
      <p:pic>
        <p:nvPicPr>
          <p:cNvPr id="26" name="图片 25"/>
          <p:cNvPicPr>
            <a:picLocks noChangeAspect="1"/>
          </p:cNvPicPr>
          <p:nvPr/>
        </p:nvPicPr>
        <p:blipFill>
          <a:blip r:embed="rId4"/>
          <a:srcRect l="10940" r="27797" b="58432"/>
          <a:stretch>
            <a:fillRect/>
          </a:stretch>
        </p:blipFill>
        <p:spPr>
          <a:xfrm>
            <a:off x="5344795" y="1224915"/>
            <a:ext cx="2524760" cy="467995"/>
          </a:xfrm>
          <a:prstGeom prst="rect">
            <a:avLst/>
          </a:prstGeom>
          <a:ln>
            <a:solidFill>
              <a:schemeClr val="accent5">
                <a:lumMod val="75000"/>
              </a:schemeClr>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反向传播算法（backpropagation，BP）</a:t>
            </a:r>
            <a:endParaRPr lang="zh-CN" altLang="en-US" dirty="0"/>
          </a:p>
        </p:txBody>
      </p:sp>
      <p:pic>
        <p:nvPicPr>
          <p:cNvPr id="3" name="图片 2"/>
          <p:cNvPicPr>
            <a:picLocks noChangeAspect="1"/>
          </p:cNvPicPr>
          <p:nvPr/>
        </p:nvPicPr>
        <p:blipFill>
          <a:blip r:embed="rId1"/>
          <a:stretch>
            <a:fillRect/>
          </a:stretch>
        </p:blipFill>
        <p:spPr>
          <a:xfrm>
            <a:off x="256540" y="1086485"/>
            <a:ext cx="6263640" cy="1211580"/>
          </a:xfrm>
          <a:prstGeom prst="rect">
            <a:avLst/>
          </a:prstGeom>
        </p:spPr>
      </p:pic>
      <p:pic>
        <p:nvPicPr>
          <p:cNvPr id="5" name="图片 4"/>
          <p:cNvPicPr>
            <a:picLocks noChangeAspect="1"/>
          </p:cNvPicPr>
          <p:nvPr/>
        </p:nvPicPr>
        <p:blipFill>
          <a:blip r:embed="rId2"/>
          <a:stretch>
            <a:fillRect/>
          </a:stretch>
        </p:blipFill>
        <p:spPr>
          <a:xfrm>
            <a:off x="2285365" y="2298065"/>
            <a:ext cx="4573270" cy="4237355"/>
          </a:xfrm>
          <a:prstGeom prst="rect">
            <a:avLst/>
          </a:prstGeom>
        </p:spPr>
      </p:pic>
      <p:grpSp>
        <p:nvGrpSpPr>
          <p:cNvPr id="10" name="组合 9"/>
          <p:cNvGrpSpPr/>
          <p:nvPr/>
        </p:nvGrpSpPr>
        <p:grpSpPr>
          <a:xfrm>
            <a:off x="7059930" y="1114425"/>
            <a:ext cx="1798320" cy="1099185"/>
            <a:chOff x="266" y="3619"/>
            <a:chExt cx="3534" cy="216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l="36312" t="48325" r="23460" b="32536"/>
            <a:stretch>
              <a:fillRect/>
            </a:stretch>
          </p:blipFill>
          <p:spPr>
            <a:xfrm>
              <a:off x="266" y="3619"/>
              <a:ext cx="3534" cy="108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l="43244" t="80542" r="31030" b="319"/>
            <a:stretch>
              <a:fillRect/>
            </a:stretch>
          </p:blipFill>
          <p:spPr>
            <a:xfrm>
              <a:off x="266" y="4699"/>
              <a:ext cx="2260" cy="1080"/>
            </a:xfrm>
            <a:prstGeom prst="rect">
              <a:avLst/>
            </a:prstGeom>
          </p:spPr>
        </p:pic>
      </p:grpSp>
      <p:sp>
        <p:nvSpPr>
          <p:cNvPr id="13" name="圆角矩形 12"/>
          <p:cNvSpPr/>
          <p:nvPr/>
        </p:nvSpPr>
        <p:spPr>
          <a:xfrm>
            <a:off x="6858635" y="1134110"/>
            <a:ext cx="2160000" cy="1080000"/>
          </a:xfrm>
          <a:prstGeom prst="roundRect">
            <a:avLst>
              <a:gd name="adj" fmla="val 9985"/>
            </a:avLst>
          </a:prstGeom>
          <a:ln>
            <a:solidFill>
              <a:srgbClr val="C00000"/>
            </a:solidFill>
          </a:ln>
        </p:spPr>
        <p:txBody>
          <a:bodyPr wrap="square">
            <a:spAutoFit/>
          </a:bodyPr>
          <a:p>
            <a:endParaRPr lang="zh-CN" alt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自动微分与计算图</a:t>
            </a:r>
            <a:endParaRPr lang="zh-CN" altLang="en-US" dirty="0"/>
          </a:p>
        </p:txBody>
      </p:sp>
      <p:sp>
        <p:nvSpPr>
          <p:cNvPr id="3" name="内容占位符 2"/>
          <p:cNvSpPr>
            <a:spLocks noGrp="1"/>
          </p:cNvSpPr>
          <p:nvPr>
            <p:ph sz="quarter" idx="1"/>
          </p:nvPr>
        </p:nvSpPr>
        <p:spPr>
          <a:xfrm>
            <a:off x="107950" y="1058545"/>
            <a:ext cx="8928735" cy="2618740"/>
          </a:xfrm>
        </p:spPr>
        <p:txBody>
          <a:bodyPr/>
          <a:lstStyle/>
          <a:p>
            <a:r>
              <a:rPr lang="zh-CN" altLang="en-US" dirty="0"/>
              <a:t>自动微分是利用链式法则来自动计算一个复合函数的梯度。</a:t>
            </a:r>
            <a:endParaRPr lang="en-US" altLang="zh-CN" dirty="0"/>
          </a:p>
          <a:p>
            <a:endParaRPr lang="en-US" altLang="zh-CN" dirty="0"/>
          </a:p>
          <a:p>
            <a:endParaRPr lang="en-US" altLang="zh-CN" dirty="0"/>
          </a:p>
          <a:p>
            <a:endParaRPr lang="en-US" altLang="zh-CN" dirty="0"/>
          </a:p>
          <a:p>
            <a:r>
              <a:rPr lang="zh-CN" altLang="en-US" dirty="0"/>
              <a:t>计</a:t>
            </a:r>
            <a:r>
              <a:rPr lang="en-US" altLang="zh-CN" dirty="0"/>
              <a:t>算图（Computational Graph）</a:t>
            </a:r>
            <a:endParaRPr lang="en-US" altLang="zh-CN"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42540" y="1753870"/>
            <a:ext cx="4058920" cy="836930"/>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3580765"/>
            <a:ext cx="8886190" cy="2077085"/>
          </a:xfrm>
          <a:prstGeom prst="rect">
            <a:avLst/>
          </a:prstGeom>
        </p:spPr>
      </p:pic>
      <p:pic>
        <p:nvPicPr>
          <p:cNvPr id="7" name="图片 6"/>
          <p:cNvPicPr>
            <a:picLocks noChangeAspect="1"/>
          </p:cNvPicPr>
          <p:nvPr/>
        </p:nvPicPr>
        <p:blipFill>
          <a:blip r:embed="rId3"/>
          <a:stretch>
            <a:fillRect/>
          </a:stretch>
        </p:blipFill>
        <p:spPr>
          <a:xfrm>
            <a:off x="542925" y="5754370"/>
            <a:ext cx="8016240" cy="6781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a:t>
            </a:r>
            <a:endParaRPr lang="zh-CN" altLang="en-US"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rcRect l="13356"/>
          <a:stretch>
            <a:fillRect/>
          </a:stretch>
        </p:blipFill>
        <p:spPr>
          <a:xfrm>
            <a:off x="4541520" y="3248025"/>
            <a:ext cx="4473575" cy="3214370"/>
          </a:xfrm>
          <a:prstGeom prst="rect">
            <a:avLst/>
          </a:prstGeom>
        </p:spPr>
      </p:pic>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85" y="4544508"/>
            <a:ext cx="4068041" cy="966623"/>
          </a:xfrm>
          <a:prstGeom prst="rect">
            <a:avLst/>
          </a:prstGeom>
        </p:spPr>
      </p:pic>
      <p:sp>
        <p:nvSpPr>
          <p:cNvPr id="8" name="矩形 7"/>
          <p:cNvSpPr/>
          <p:nvPr/>
        </p:nvSpPr>
        <p:spPr>
          <a:xfrm>
            <a:off x="128905" y="4084964"/>
            <a:ext cx="2938780" cy="306705"/>
          </a:xfrm>
          <a:prstGeom prst="rect">
            <a:avLst/>
          </a:prstGeom>
        </p:spPr>
        <p:txBody>
          <a:bodyPr wrap="none">
            <a:spAutoFit/>
          </a:bodyPr>
          <a:lstStyle/>
          <a:p>
            <a:r>
              <a:rPr lang="zh-CN" altLang="en-US" sz="1400" dirty="0">
                <a:latin typeface="幼圆" panose="02010509060101010101" charset="-122"/>
                <a:ea typeface="幼圆" panose="02010509060101010101" charset="-122"/>
                <a:cs typeface="幼圆" panose="02010509060101010101" charset="-122"/>
              </a:rPr>
              <a:t>当</a:t>
            </a:r>
            <a:r>
              <a:rPr lang="en-US" altLang="zh-CN" sz="1400" dirty="0">
                <a:latin typeface="幼圆" panose="02010509060101010101" charset="-122"/>
                <a:ea typeface="幼圆" panose="02010509060101010101" charset="-122"/>
                <a:cs typeface="幼圆" panose="02010509060101010101" charset="-122"/>
              </a:rPr>
              <a:t>x = 1,w = 0,b = 0</a:t>
            </a:r>
            <a:r>
              <a:rPr lang="zh-CN" altLang="en-US" sz="1400" dirty="0">
                <a:latin typeface="幼圆" panose="02010509060101010101" charset="-122"/>
                <a:ea typeface="幼圆" panose="02010509060101010101" charset="-122"/>
                <a:cs typeface="幼圆" panose="02010509060101010101" charset="-122"/>
              </a:rPr>
              <a:t>时，可以得到</a:t>
            </a:r>
            <a:endParaRPr lang="en-US" altLang="zh-CN" sz="1400" dirty="0">
              <a:latin typeface="幼圆" panose="02010509060101010101" charset="-122"/>
              <a:ea typeface="幼圆" panose="02010509060101010101" charset="-122"/>
              <a:cs typeface="幼圆" panose="02010509060101010101" charset="-122"/>
            </a:endParaRPr>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05" y="1009015"/>
            <a:ext cx="8886190" cy="20770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自动微分</a:t>
            </a:r>
            <a:endParaRPr lang="zh-CN" altLang="en-US" dirty="0"/>
          </a:p>
        </p:txBody>
      </p:sp>
      <p:sp>
        <p:nvSpPr>
          <p:cNvPr id="3" name="内容占位符 2"/>
          <p:cNvSpPr>
            <a:spLocks noGrp="1"/>
          </p:cNvSpPr>
          <p:nvPr>
            <p:ph sz="quarter" idx="1"/>
          </p:nvPr>
        </p:nvSpPr>
        <p:spPr/>
        <p:txBody>
          <a:bodyPr/>
          <a:lstStyle/>
          <a:p>
            <a:r>
              <a:rPr lang="zh-CN" altLang="en-US" dirty="0"/>
              <a:t>前向模式和反向模式</a:t>
            </a:r>
            <a:endParaRPr lang="en-US" altLang="zh-CN" dirty="0"/>
          </a:p>
          <a:p>
            <a:pPr lvl="1"/>
            <a:r>
              <a:rPr lang="zh-CN" altLang="en-US" dirty="0"/>
              <a:t>反向模式和反向传播的计算梯度的方式相同</a:t>
            </a:r>
            <a:endParaRPr lang="en-US" altLang="zh-CN" dirty="0"/>
          </a:p>
          <a:p>
            <a:endParaRPr lang="en-US" altLang="zh-CN" dirty="0"/>
          </a:p>
          <a:p>
            <a:r>
              <a:rPr lang="zh-CN" altLang="en-US" dirty="0"/>
              <a:t>如果函数和参数之间有多条路径，可以将这多条路径上的导数再进行相加，得到最终的梯度。</a:t>
            </a:r>
            <a:endParaRPr lang="zh-CN" altLang="en-US" dirty="0"/>
          </a:p>
        </p:txBody>
      </p:sp>
      <p:pic>
        <p:nvPicPr>
          <p:cNvPr id="4" name="图片 3"/>
          <p:cNvPicPr>
            <a:picLocks noChangeAspect="1"/>
          </p:cNvPicPr>
          <p:nvPr/>
        </p:nvPicPr>
        <p:blipFill>
          <a:blip r:embed="rId1"/>
          <a:stretch>
            <a:fillRect/>
          </a:stretch>
        </p:blipFill>
        <p:spPr>
          <a:xfrm>
            <a:off x="830580" y="3818890"/>
            <a:ext cx="7482840" cy="26060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sz="quarter" idx="1"/>
          </p:nvPr>
        </p:nvSpPr>
        <p:spPr>
          <a:xfrm>
            <a:off x="107950" y="1058545"/>
            <a:ext cx="5812155" cy="5294630"/>
          </a:xfrm>
        </p:spPr>
        <p:txBody>
          <a:bodyPr/>
          <a:lstStyle/>
          <a:p>
            <a:r>
              <a:rPr lang="zh-CN" altLang="en-US"/>
              <a:t>静态计算图</a:t>
            </a:r>
            <a:endParaRPr lang="zh-CN" altLang="en-US"/>
          </a:p>
          <a:p>
            <a:pPr lvl="1"/>
            <a:r>
              <a:rPr lang="zh-CN" altLang="en-US"/>
              <a:t>是在编译时构建计算图，计算图构建好之后在程序运行时不能改变。</a:t>
            </a:r>
            <a:endParaRPr lang="en-US" altLang="zh-CN"/>
          </a:p>
          <a:p>
            <a:pPr lvl="1"/>
            <a:r>
              <a:rPr lang="en-US" altLang="zh-CN"/>
              <a:t>Theano</a:t>
            </a:r>
            <a:r>
              <a:rPr lang="zh-CN" altLang="en-US"/>
              <a:t>和</a:t>
            </a:r>
            <a:r>
              <a:rPr lang="en-US" altLang="zh-CN"/>
              <a:t>Tensorflow1.0</a:t>
            </a:r>
            <a:endParaRPr lang="en-US" altLang="zh-CN"/>
          </a:p>
        </p:txBody>
      </p:sp>
      <p:pic>
        <p:nvPicPr>
          <p:cNvPr id="6" name="图片 5"/>
          <p:cNvPicPr>
            <a:picLocks noChangeAspect="1"/>
          </p:cNvPicPr>
          <p:nvPr/>
        </p:nvPicPr>
        <p:blipFill>
          <a:blip r:embed="rId1"/>
          <a:stretch>
            <a:fillRect/>
          </a:stretch>
        </p:blipFill>
        <p:spPr>
          <a:xfrm>
            <a:off x="6101080" y="1058545"/>
            <a:ext cx="2934970" cy="5371465"/>
          </a:xfrm>
          <a:prstGeom prst="rect">
            <a:avLst/>
          </a:prstGeom>
        </p:spPr>
      </p:pic>
      <p:pic>
        <p:nvPicPr>
          <p:cNvPr id="7" name="图片 6"/>
          <p:cNvPicPr>
            <a:picLocks noChangeAspect="1"/>
          </p:cNvPicPr>
          <p:nvPr/>
        </p:nvPicPr>
        <p:blipFill>
          <a:blip r:embed="rId2"/>
          <a:stretch>
            <a:fillRect/>
          </a:stretch>
        </p:blipFill>
        <p:spPr>
          <a:xfrm>
            <a:off x="215900" y="3602355"/>
            <a:ext cx="5704205" cy="24809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endParaRPr lang="zh-CN" altLang="en-US" dirty="0"/>
          </a:p>
        </p:txBody>
      </p:sp>
      <p:pic>
        <p:nvPicPr>
          <p:cNvPr id="4" name="内容占位符 3"/>
          <p:cNvPicPr>
            <a:picLocks noGrp="1" noChangeAspect="1"/>
          </p:cNvPicPr>
          <p:nvPr>
            <p:ph sz="quarter" idx="1"/>
          </p:nvPr>
        </p:nvPicPr>
        <p:blipFill>
          <a:blip r:embed="rId1"/>
          <a:stretch>
            <a:fillRect/>
          </a:stretch>
        </p:blipFill>
        <p:spPr>
          <a:xfrm>
            <a:off x="464820" y="1058545"/>
            <a:ext cx="8214360" cy="5294630"/>
          </a:xfrm>
        </p:spPr>
      </p:pic>
      <p:sp>
        <p:nvSpPr>
          <p:cNvPr id="5" name="矩形 4"/>
          <p:cNvSpPr/>
          <p:nvPr/>
        </p:nvSpPr>
        <p:spPr>
          <a:xfrm>
            <a:off x="5949950" y="5615941"/>
            <a:ext cx="3086100" cy="737235"/>
          </a:xfrm>
          <a:prstGeom prst="rect">
            <a:avLst/>
          </a:prstGeom>
        </p:spPr>
        <p:txBody>
          <a:bodyPr wrap="square">
            <a:spAutoFit/>
          </a:bodyPr>
          <a:lstStyle/>
          <a:p>
            <a:r>
              <a:rPr lang="zh-CN" altLang="en-US" sz="2100" dirty="0"/>
              <a:t>单个神经细胞只有两种状态：兴奋和抑制</a:t>
            </a:r>
            <a:endParaRPr lang="zh-CN" altLang="en-US" sz="2100" dirty="0"/>
          </a:p>
        </p:txBody>
      </p:sp>
      <p:sp>
        <p:nvSpPr>
          <p:cNvPr id="8" name="矩形 7"/>
          <p:cNvSpPr/>
          <p:nvPr/>
        </p:nvSpPr>
        <p:spPr>
          <a:xfrm>
            <a:off x="6993255" y="987836"/>
            <a:ext cx="2042795" cy="306705"/>
          </a:xfrm>
          <a:prstGeom prst="rect">
            <a:avLst/>
          </a:prstGeom>
        </p:spPr>
        <p:txBody>
          <a:bodyPr wrap="none">
            <a:spAutoFit/>
          </a:bodyPr>
          <a:lstStyle/>
          <a:p>
            <a:r>
              <a:rPr lang="en-US" altLang="zh-CN" sz="1400" dirty="0">
                <a:hlinkClick r:id="rId2" action="ppaction://hlinkfile"/>
              </a:rPr>
              <a:t>video:</a:t>
            </a:r>
            <a:r>
              <a:rPr lang="zh-CN" altLang="en-US" sz="1400" dirty="0">
                <a:hlinkClick r:id="rId2" action="ppaction://hlinkfile"/>
              </a:rPr>
              <a:t> structure of brain</a:t>
            </a:r>
            <a:endParaRPr lang="zh-CN" altLang="en-US" sz="1400" dirty="0">
              <a:hlinkClick r:id="rId2" action="ppaction://hlinkfil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sz="quarter" idx="1"/>
          </p:nvPr>
        </p:nvSpPr>
        <p:spPr/>
        <p:txBody>
          <a:bodyPr/>
          <a:lstStyle/>
          <a:p>
            <a:r>
              <a:rPr lang="zh-CN" altLang="en-US" sz="2100">
                <a:sym typeface="+mn-ea"/>
              </a:rPr>
              <a:t>动态计算图</a:t>
            </a:r>
            <a:endParaRPr lang="zh-CN" altLang="en-US" sz="2100" dirty="0"/>
          </a:p>
          <a:p>
            <a:pPr lvl="1"/>
            <a:r>
              <a:rPr lang="zh-CN" altLang="en-US" sz="2100">
                <a:sym typeface="+mn-ea"/>
              </a:rPr>
              <a:t>是在程序运行时动态构建。两种构建方式各有优缺点。</a:t>
            </a:r>
            <a:endParaRPr lang="en-US" altLang="zh-CN" sz="2100" dirty="0"/>
          </a:p>
          <a:p>
            <a:pPr lvl="1"/>
            <a:r>
              <a:rPr sz="2100" dirty="0" err="1">
                <a:sym typeface="+mn-ea"/>
              </a:rPr>
              <a:t>DyNet</a:t>
            </a:r>
            <a:r>
              <a:rPr lang="zh-CN" altLang="en-US" sz="2100">
                <a:sym typeface="+mn-ea"/>
              </a:rPr>
              <a:t>，</a:t>
            </a:r>
            <a:r>
              <a:rPr sz="2100" dirty="0" err="1">
                <a:sym typeface="+mn-ea"/>
              </a:rPr>
              <a:t>Chainer</a:t>
            </a:r>
            <a:r>
              <a:rPr lang="zh-CN" sz="2100" dirty="0" err="1">
                <a:sym typeface="+mn-ea"/>
              </a:rPr>
              <a:t>，</a:t>
            </a:r>
            <a:r>
              <a:rPr sz="2100" dirty="0" err="1">
                <a:sym typeface="+mn-ea"/>
              </a:rPr>
              <a:t>PyTorch</a:t>
            </a:r>
            <a:r>
              <a:rPr lang="zh-CN" sz="2100" dirty="0" err="1">
                <a:sym typeface="+mn-ea"/>
              </a:rPr>
              <a:t>，TensorFlow2.0</a:t>
            </a:r>
            <a:endParaRPr lang="zh-CN" sz="2100" dirty="0" err="1">
              <a:sym typeface="+mn-ea"/>
            </a:endParaRPr>
          </a:p>
        </p:txBody>
      </p:sp>
      <p:pic>
        <p:nvPicPr>
          <p:cNvPr id="5" name="图片 4" descr="dynamic_graph"/>
          <p:cNvPicPr>
            <a:picLocks noChangeAspect="1"/>
          </p:cNvPicPr>
          <p:nvPr/>
        </p:nvPicPr>
        <p:blipFill>
          <a:blip r:embed="rId1"/>
          <a:stretch>
            <a:fillRect/>
          </a:stretch>
        </p:blipFill>
        <p:spPr>
          <a:xfrm>
            <a:off x="1077595" y="2489200"/>
            <a:ext cx="6990080" cy="39338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sz="quarter" idx="1"/>
          </p:nvPr>
        </p:nvSpPr>
        <p:spPr/>
        <p:txBody>
          <a:bodyPr/>
          <a:lstStyle/>
          <a:p>
            <a:r>
              <a:rPr lang="zh-CN" altLang="en-US" sz="2100">
                <a:sym typeface="+mn-ea"/>
              </a:rPr>
              <a:t>动态计算图</a:t>
            </a:r>
            <a:endParaRPr lang="zh-CN" altLang="en-US" sz="2100" dirty="0"/>
          </a:p>
          <a:p>
            <a:pPr lvl="1"/>
            <a:r>
              <a:rPr lang="zh-CN" altLang="en-US" sz="2100">
                <a:sym typeface="+mn-ea"/>
              </a:rPr>
              <a:t>是在程序运行时动态构建。两种构建方式各有优缺点。</a:t>
            </a:r>
            <a:endParaRPr lang="en-US" altLang="zh-CN" sz="2100" dirty="0"/>
          </a:p>
          <a:p>
            <a:pPr lvl="1"/>
            <a:r>
              <a:rPr sz="2100" dirty="0" err="1">
                <a:sym typeface="+mn-ea"/>
              </a:rPr>
              <a:t>DyNet</a:t>
            </a:r>
            <a:r>
              <a:rPr lang="zh-CN" altLang="en-US" sz="2100">
                <a:sym typeface="+mn-ea"/>
              </a:rPr>
              <a:t>，</a:t>
            </a:r>
            <a:r>
              <a:rPr sz="2100" dirty="0" err="1">
                <a:sym typeface="+mn-ea"/>
              </a:rPr>
              <a:t>Chainer</a:t>
            </a:r>
            <a:r>
              <a:rPr lang="zh-CN" sz="2100" dirty="0" err="1">
                <a:sym typeface="+mn-ea"/>
              </a:rPr>
              <a:t>，</a:t>
            </a:r>
            <a:r>
              <a:rPr sz="2100" dirty="0" err="1">
                <a:sym typeface="+mn-ea"/>
              </a:rPr>
              <a:t>PyTorch</a:t>
            </a:r>
            <a:r>
              <a:rPr lang="zh-CN" sz="2100" dirty="0" err="1">
                <a:sym typeface="+mn-ea"/>
              </a:rPr>
              <a:t>，TensorFlow2.0</a:t>
            </a:r>
            <a:endParaRPr lang="zh-CN" sz="2100" dirty="0" err="1">
              <a:sym typeface="+mn-ea"/>
            </a:endParaRPr>
          </a:p>
        </p:txBody>
      </p:sp>
      <p:pic>
        <p:nvPicPr>
          <p:cNvPr id="5" name="图片 4"/>
          <p:cNvPicPr>
            <a:picLocks noChangeAspect="1"/>
          </p:cNvPicPr>
          <p:nvPr/>
        </p:nvPicPr>
        <p:blipFill>
          <a:blip r:embed="rId1"/>
          <a:srcRect r="-459"/>
          <a:stretch>
            <a:fillRect/>
          </a:stretch>
        </p:blipFill>
        <p:spPr>
          <a:xfrm>
            <a:off x="732790" y="2472690"/>
            <a:ext cx="7679055" cy="39516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sz="quarter" idx="1"/>
          </p:nvPr>
        </p:nvSpPr>
        <p:spPr/>
        <p:txBody>
          <a:bodyPr/>
          <a:lstStyle/>
          <a:p>
            <a:r>
              <a:rPr lang="zh-CN" altLang="en-US" sz="2000"/>
              <a:t>静态计算图</a:t>
            </a:r>
            <a:endParaRPr lang="zh-CN" altLang="en-US" sz="2000"/>
          </a:p>
          <a:p>
            <a:pPr lvl="1"/>
            <a:r>
              <a:rPr lang="zh-CN" altLang="en-US" sz="2000"/>
              <a:t>是在编译时构建计算图，计算图构建好之后在程序运行时不能改变。</a:t>
            </a:r>
            <a:endParaRPr lang="en-US" altLang="zh-CN" sz="2000"/>
          </a:p>
          <a:p>
            <a:pPr lvl="1"/>
            <a:r>
              <a:rPr lang="en-US" altLang="zh-CN" sz="2000"/>
              <a:t>Theano</a:t>
            </a:r>
            <a:r>
              <a:rPr lang="zh-CN" altLang="en-US" sz="2000"/>
              <a:t>和</a:t>
            </a:r>
            <a:r>
              <a:rPr lang="en-US" altLang="zh-CN" sz="2000"/>
              <a:t>Tensorflow</a:t>
            </a:r>
            <a:endParaRPr lang="en-US" altLang="zh-CN" sz="2000"/>
          </a:p>
          <a:p>
            <a:pPr lvl="1"/>
            <a:endParaRPr lang="en-US" altLang="zh-CN" sz="2000"/>
          </a:p>
          <a:p>
            <a:r>
              <a:rPr lang="zh-CN" altLang="en-US" sz="2000"/>
              <a:t>动态计算图</a:t>
            </a:r>
            <a:endParaRPr lang="zh-CN" altLang="en-US" sz="2000"/>
          </a:p>
          <a:p>
            <a:pPr lvl="1"/>
            <a:r>
              <a:rPr lang="zh-CN" altLang="en-US" sz="2000"/>
              <a:t>是在程序运行时动态构建。两种构建方式各有优缺点。</a:t>
            </a:r>
            <a:endParaRPr lang="en-US" altLang="zh-CN" sz="2000"/>
          </a:p>
          <a:p>
            <a:pPr lvl="1"/>
            <a:r>
              <a:rPr lang="en-US" altLang="zh-CN" sz="2000"/>
              <a:t>DyNet</a:t>
            </a:r>
            <a:r>
              <a:rPr lang="zh-CN" altLang="en-US" sz="2000"/>
              <a:t>，</a:t>
            </a:r>
            <a:r>
              <a:rPr lang="en-US" altLang="zh-CN" sz="2000"/>
              <a:t>Chainer</a:t>
            </a:r>
            <a:r>
              <a:rPr lang="zh-CN" altLang="en-US" sz="2000"/>
              <a:t>和</a:t>
            </a:r>
            <a:r>
              <a:rPr lang="en-US" altLang="zh-CN" sz="2000"/>
              <a:t>PyTorch</a:t>
            </a:r>
            <a:endParaRPr lang="en-US" altLang="zh-CN" sz="2000"/>
          </a:p>
          <a:p>
            <a:endParaRPr lang="en-US" altLang="zh-CN" sz="2000"/>
          </a:p>
          <a:p>
            <a:r>
              <a:rPr lang="zh-CN" altLang="en-US" sz="2000"/>
              <a:t>静态 </a:t>
            </a:r>
            <a:r>
              <a:rPr sz="2000"/>
              <a:t>vs. </a:t>
            </a:r>
            <a:r>
              <a:rPr lang="zh-CN" altLang="en-US" sz="2000"/>
              <a:t>动态</a:t>
            </a:r>
            <a:endParaRPr lang="en-US" altLang="zh-CN" sz="2000"/>
          </a:p>
          <a:p>
            <a:pPr lvl="1"/>
            <a:r>
              <a:rPr lang="zh-CN" altLang="en-US" sz="2000"/>
              <a:t>静态计算图在构建时可以进行优化，并行能力强，但灵活性比较差低。</a:t>
            </a:r>
            <a:endParaRPr lang="zh-CN" altLang="en-US" sz="2000"/>
          </a:p>
          <a:p>
            <a:pPr lvl="1"/>
            <a:r>
              <a:rPr lang="zh-CN" altLang="en-US" sz="2000"/>
              <a:t>动态计算图则不容易优化，当不同输入的网络结构不一致时，难以并行计算，但是灵活性比较高。</a:t>
            </a:r>
            <a:endParaRPr lang="zh-CN" altLang="en-US" sz="2000"/>
          </a:p>
        </p:txBody>
      </p:sp>
      <p:pic>
        <p:nvPicPr>
          <p:cNvPr id="4" name="图片 3"/>
          <p:cNvPicPr>
            <a:picLocks noChangeAspect="1"/>
          </p:cNvPicPr>
          <p:nvPr/>
        </p:nvPicPr>
        <p:blipFill>
          <a:blip r:embed="rId1"/>
          <a:stretch>
            <a:fillRect/>
          </a:stretch>
        </p:blipFill>
        <p:spPr>
          <a:xfrm>
            <a:off x="7139940" y="2828290"/>
            <a:ext cx="1800225" cy="9988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6620" y="1146810"/>
            <a:ext cx="7350760" cy="51542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pic>
        <p:nvPicPr>
          <p:cNvPr id="6" name="图片 5"/>
          <p:cNvPicPr>
            <a:picLocks noChangeAspect="1"/>
          </p:cNvPicPr>
          <p:nvPr/>
        </p:nvPicPr>
        <p:blipFill>
          <a:blip r:embed="rId1"/>
          <a:stretch>
            <a:fillRect/>
          </a:stretch>
        </p:blipFill>
        <p:spPr>
          <a:xfrm>
            <a:off x="1172210" y="1065530"/>
            <a:ext cx="6799580" cy="53460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815976" y="3314700"/>
            <a:ext cx="4124325" cy="414020"/>
          </a:xfrm>
          <a:prstGeom prst="rect">
            <a:avLst/>
          </a:prstGeom>
        </p:spPr>
        <p:txBody>
          <a:bodyPr wrap="none">
            <a:spAutoFit/>
          </a:bodyPr>
          <a:lstStyle/>
          <a:p>
            <a:r>
              <a:rPr lang="en-US" altLang="zh-TW" sz="2100" dirty="0">
                <a:latin typeface="Century Schoolbook" panose="02040604050505020304" charset="0"/>
                <a:cs typeface="Century Schoolbook" panose="02040604050505020304" charset="0"/>
              </a:rPr>
              <a:t>Deep Learning is so simple ……</a:t>
            </a:r>
            <a:endParaRPr lang="en-US" altLang="zh-TW" sz="2100" dirty="0">
              <a:latin typeface="Century Schoolbook" panose="02040604050505020304" charset="0"/>
              <a:cs typeface="Century Schoolbook" panose="02040604050505020304" charset="0"/>
            </a:endParaRPr>
          </a:p>
        </p:txBody>
      </p:sp>
      <p:pic>
        <p:nvPicPr>
          <p:cNvPr id="9" name="Picture 2" descr="http://cdc.tencent.com/wp-content/uploads/2011/03/banner1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5975" y="3728720"/>
            <a:ext cx="7418070" cy="262699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rcRect t="29257" b="26954"/>
          <a:stretch>
            <a:fillRect/>
          </a:stretch>
        </p:blipFill>
        <p:spPr>
          <a:xfrm>
            <a:off x="770255" y="1263015"/>
            <a:ext cx="7509510" cy="1929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endParaRPr lang="zh-CN" altLang="en-US" dirty="0"/>
          </a:p>
        </p:txBody>
      </p:sp>
      <p:sp>
        <p:nvSpPr>
          <p:cNvPr id="3" name="内容占位符 2"/>
          <p:cNvSpPr>
            <a:spLocks noGrp="1"/>
          </p:cNvSpPr>
          <p:nvPr>
            <p:ph sz="quarter" idx="1"/>
          </p:nvPr>
        </p:nvSpPr>
        <p:spPr/>
        <p:txBody>
          <a:bodyPr/>
          <a:lstStyle/>
          <a:p>
            <a:r>
              <a:rPr lang="zh-CN" altLang="en-US" dirty="0"/>
              <a:t>难点</a:t>
            </a:r>
            <a:endParaRPr lang="en-US" altLang="zh-CN" dirty="0"/>
          </a:p>
          <a:p>
            <a:pPr lvl="1"/>
            <a:r>
              <a:rPr lang="zh-CN" altLang="en-US" dirty="0"/>
              <a:t>参数过多，影响训练</a:t>
            </a:r>
            <a:endParaRPr lang="zh-CN" altLang="en-US" dirty="0"/>
          </a:p>
          <a:p>
            <a:pPr lvl="1"/>
            <a:r>
              <a:rPr lang="zh-CN" altLang="en-US" dirty="0"/>
              <a:t>非凸优化问题：即存在局部最优而非全局最优解，影响迭代</a:t>
            </a:r>
            <a:endParaRPr lang="zh-CN" altLang="en-US" dirty="0"/>
          </a:p>
          <a:p>
            <a:pPr lvl="1"/>
            <a:r>
              <a:rPr lang="zh-CN" altLang="en-US" dirty="0"/>
              <a:t>梯度消失问题，下层参数比较难调</a:t>
            </a:r>
            <a:endParaRPr lang="zh-CN" altLang="en-US" dirty="0"/>
          </a:p>
          <a:p>
            <a:pPr lvl="1"/>
            <a:r>
              <a:rPr lang="zh-CN" altLang="en-US" dirty="0"/>
              <a:t>参数解释起来比较困难</a:t>
            </a:r>
            <a:endParaRPr lang="zh-CN" altLang="en-US" dirty="0"/>
          </a:p>
          <a:p>
            <a:pPr lvl="1"/>
            <a:endParaRPr lang="zh-CN" altLang="en-US" dirty="0"/>
          </a:p>
          <a:p>
            <a:r>
              <a:rPr lang="zh-CN" altLang="en-US" dirty="0"/>
              <a:t>需求</a:t>
            </a:r>
            <a:endParaRPr lang="zh-CN" altLang="en-US" dirty="0"/>
          </a:p>
          <a:p>
            <a:pPr lvl="1"/>
            <a:r>
              <a:rPr lang="zh-CN" altLang="en-US" dirty="0"/>
              <a:t>计算资源要大</a:t>
            </a:r>
            <a:endParaRPr lang="zh-CN" altLang="en-US" dirty="0"/>
          </a:p>
          <a:p>
            <a:pPr lvl="1"/>
            <a:r>
              <a:rPr lang="zh-CN" altLang="en-US" dirty="0"/>
              <a:t>数据要多</a:t>
            </a:r>
            <a:endParaRPr lang="zh-CN" altLang="en-US" dirty="0"/>
          </a:p>
          <a:p>
            <a:pPr lvl="1"/>
            <a:r>
              <a:rPr lang="zh-CN" altLang="en-US" dirty="0"/>
              <a:t>算法效率要好：即收敛快</a:t>
            </a:r>
            <a:endParaRPr lang="zh-CN" altLang="en-US" dirty="0"/>
          </a:p>
        </p:txBody>
      </p:sp>
      <p:pic>
        <p:nvPicPr>
          <p:cNvPr id="5" name="图片 4"/>
          <p:cNvPicPr>
            <a:picLocks noChangeAspect="1"/>
          </p:cNvPicPr>
          <p:nvPr/>
        </p:nvPicPr>
        <p:blipFill>
          <a:blip r:embed="rId1"/>
          <a:stretch>
            <a:fillRect/>
          </a:stretch>
        </p:blipFill>
        <p:spPr>
          <a:xfrm>
            <a:off x="6220460" y="2625725"/>
            <a:ext cx="2438400" cy="11506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endParaRPr lang="zh-CN" altLang="en-US" dirty="0"/>
          </a:p>
        </p:txBody>
      </p:sp>
      <p:sp>
        <p:nvSpPr>
          <p:cNvPr id="3" name="内容占位符 2"/>
          <p:cNvSpPr>
            <a:spLocks noGrp="1"/>
          </p:cNvSpPr>
          <p:nvPr>
            <p:ph sz="quarter" idx="1"/>
          </p:nvPr>
        </p:nvSpPr>
        <p:spPr/>
        <p:txBody>
          <a:bodyPr/>
          <a:lstStyle/>
          <a:p>
            <a:r>
              <a:rPr lang="zh-CN" altLang="en-US" dirty="0"/>
              <a:t>非凸优化问题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0" y="1696720"/>
            <a:ext cx="8587105" cy="45764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endParaRPr lang="zh-CN" altLang="en-US" dirty="0"/>
          </a:p>
        </p:txBody>
      </p:sp>
      <p:sp>
        <p:nvSpPr>
          <p:cNvPr id="3" name="内容占位符 2"/>
          <p:cNvSpPr>
            <a:spLocks noGrp="1"/>
          </p:cNvSpPr>
          <p:nvPr>
            <p:ph sz="quarter" idx="1"/>
          </p:nvPr>
        </p:nvSpPr>
        <p:spPr/>
        <p:txBody>
          <a:bodyPr/>
          <a:lstStyle/>
          <a:p>
            <a:r>
              <a:rPr lang="zh-CN" altLang="en-US" dirty="0"/>
              <a:t>梯度消失问题（</a:t>
            </a:r>
            <a:r>
              <a:rPr lang="en-US" altLang="zh-CN" dirty="0"/>
              <a:t>Vanishing Gradient Problem</a:t>
            </a:r>
            <a:r>
              <a:rPr lang="zh-CN" altLang="en-US" dirty="0"/>
              <a:t>）</a:t>
            </a:r>
            <a:endParaRPr lang="en-US" altLang="zh-CN" sz="1500" i="1" dirty="0">
              <a:latin typeface="Cambria Math" panose="02040503050406030204" pitchFamily="18" charset="0"/>
            </a:endParaRPr>
          </a:p>
          <a:p>
            <a:pPr lvl="0"/>
            <a:endParaRPr lang="zh-CN" altLang="zh-CN" sz="1500" i="1" dirty="0">
              <a:latin typeface="Cambria Math" panose="02040503050406030204" pitchFamily="18" charset="0"/>
            </a:endParaRPr>
          </a:p>
        </p:txBody>
      </p:sp>
      <p:pic>
        <p:nvPicPr>
          <p:cNvPr id="6" name="图片 5"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5850" y="3133090"/>
            <a:ext cx="6628765" cy="2877820"/>
          </a:xfrm>
          <a:prstGeom prst="rect">
            <a:avLst/>
          </a:prstGeom>
        </p:spPr>
      </p:pic>
      <p:pic>
        <p:nvPicPr>
          <p:cNvPr id="4" name="图片 3"/>
          <p:cNvPicPr>
            <a:picLocks noChangeAspect="1"/>
          </p:cNvPicPr>
          <p:nvPr/>
        </p:nvPicPr>
        <p:blipFill>
          <a:blip r:embed="rId2"/>
          <a:stretch>
            <a:fillRect/>
          </a:stretch>
        </p:blipFill>
        <p:spPr>
          <a:xfrm>
            <a:off x="107950" y="5444490"/>
            <a:ext cx="1697355" cy="821055"/>
          </a:xfrm>
          <a:prstGeom prst="rect">
            <a:avLst/>
          </a:prstGeom>
        </p:spPr>
      </p:pic>
      <p:pic>
        <p:nvPicPr>
          <p:cNvPr id="5" name="图片 4"/>
          <p:cNvPicPr>
            <a:picLocks noChangeAspect="1"/>
          </p:cNvPicPr>
          <p:nvPr/>
        </p:nvPicPr>
        <p:blipFill>
          <a:blip r:embed="rId3"/>
          <a:stretch>
            <a:fillRect/>
          </a:stretch>
        </p:blipFill>
        <p:spPr>
          <a:xfrm>
            <a:off x="6946265" y="5894070"/>
            <a:ext cx="2090420" cy="459105"/>
          </a:xfrm>
          <a:prstGeom prst="rect">
            <a:avLst/>
          </a:prstGeom>
        </p:spPr>
      </p:pic>
      <p:grpSp>
        <p:nvGrpSpPr>
          <p:cNvPr id="12" name="组合 11"/>
          <p:cNvGrpSpPr/>
          <p:nvPr/>
        </p:nvGrpSpPr>
        <p:grpSpPr>
          <a:xfrm>
            <a:off x="3491865" y="1743075"/>
            <a:ext cx="2160270" cy="1099185"/>
            <a:chOff x="10095" y="2472"/>
            <a:chExt cx="3402" cy="1731"/>
          </a:xfrm>
        </p:grpSpPr>
        <p:grpSp>
          <p:nvGrpSpPr>
            <p:cNvPr id="10" name="组合 9"/>
            <p:cNvGrpSpPr/>
            <p:nvPr/>
          </p:nvGrpSpPr>
          <p:grpSpPr>
            <a:xfrm>
              <a:off x="10412" y="2472"/>
              <a:ext cx="2832" cy="1731"/>
              <a:chOff x="266" y="3619"/>
              <a:chExt cx="3534" cy="2160"/>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rcRect l="36312" t="48325" r="23460" b="32536"/>
              <a:stretch>
                <a:fillRect/>
              </a:stretch>
            </p:blipFill>
            <p:spPr>
              <a:xfrm>
                <a:off x="266" y="3619"/>
                <a:ext cx="3534" cy="108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rcRect l="43244" t="80542" r="31030" b="319"/>
              <a:stretch>
                <a:fillRect/>
              </a:stretch>
            </p:blipFill>
            <p:spPr>
              <a:xfrm>
                <a:off x="266" y="4699"/>
                <a:ext cx="2260" cy="1080"/>
              </a:xfrm>
              <a:prstGeom prst="rect">
                <a:avLst/>
              </a:prstGeom>
            </p:spPr>
          </p:pic>
        </p:grpSp>
        <p:sp>
          <p:nvSpPr>
            <p:cNvPr id="13" name="圆角矩形 12"/>
            <p:cNvSpPr/>
            <p:nvPr/>
          </p:nvSpPr>
          <p:spPr>
            <a:xfrm>
              <a:off x="10095" y="2503"/>
              <a:ext cx="3402" cy="1701"/>
            </a:xfrm>
            <a:prstGeom prst="roundRect">
              <a:avLst>
                <a:gd name="adj" fmla="val 9985"/>
              </a:avLst>
            </a:prstGeom>
            <a:ln>
              <a:solidFill>
                <a:srgbClr val="C00000"/>
              </a:solidFill>
            </a:ln>
          </p:spPr>
          <p:txBody>
            <a:bodyPr wrap="square">
              <a:spAutoFit/>
            </a:bodyPr>
            <a:p>
              <a:endParaRPr lang="zh-CN" altLang="en-US" sz="2400" dirty="0"/>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优化问题</a:t>
            </a:r>
            <a:endParaRPr lang="zh-CN" altLang="en-US" dirty="0"/>
          </a:p>
        </p:txBody>
      </p:sp>
      <p:pic>
        <p:nvPicPr>
          <p:cNvPr id="4" name="图片 3"/>
          <p:cNvPicPr>
            <a:picLocks noChangeAspect="1"/>
          </p:cNvPicPr>
          <p:nvPr/>
        </p:nvPicPr>
        <p:blipFill>
          <a:blip r:embed="rId1"/>
          <a:stretch>
            <a:fillRect/>
          </a:stretch>
        </p:blipFill>
        <p:spPr>
          <a:xfrm>
            <a:off x="181610" y="1374775"/>
            <a:ext cx="8630920" cy="45250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endParaRPr lang="zh-CN" altLang="en-US" dirty="0"/>
          </a:p>
        </p:txBody>
      </p:sp>
      <p:grpSp>
        <p:nvGrpSpPr>
          <p:cNvPr id="7" name="组合 6"/>
          <p:cNvGrpSpPr/>
          <p:nvPr/>
        </p:nvGrpSpPr>
        <p:grpSpPr>
          <a:xfrm>
            <a:off x="1805579" y="1060717"/>
            <a:ext cx="6313749" cy="5363278"/>
            <a:chOff x="3972" y="2867"/>
            <a:chExt cx="6362" cy="5404"/>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2" y="3780"/>
              <a:ext cx="5768" cy="4491"/>
            </a:xfrm>
            <a:prstGeom prst="rect">
              <a:avLst/>
            </a:prstGeom>
          </p:spPr>
        </p:pic>
        <p:sp>
          <p:nvSpPr>
            <p:cNvPr id="3" name="文本框 2"/>
            <p:cNvSpPr txBox="1"/>
            <p:nvPr/>
          </p:nvSpPr>
          <p:spPr>
            <a:xfrm>
              <a:off x="7406" y="7470"/>
              <a:ext cx="2926" cy="402"/>
            </a:xfrm>
            <a:prstGeom prst="rect">
              <a:avLst/>
            </a:prstGeom>
            <a:noFill/>
          </p:spPr>
          <p:txBody>
            <a:bodyPr wrap="square" rtlCol="0">
              <a:spAutoFit/>
            </a:bodyPr>
            <a:lstStyle/>
            <a:p>
              <a:r>
                <a:rPr lang="zh-CN" altLang="en-US" sz="2000" dirty="0">
                  <a:solidFill>
                    <a:srgbClr val="FF0000"/>
                  </a:solidFill>
                </a:rPr>
                <a:t>一个简单的线性模型！</a:t>
              </a:r>
              <a:endParaRPr lang="zh-CN" altLang="en-US" sz="2000" dirty="0">
                <a:solidFill>
                  <a:srgbClr val="FF0000"/>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 y="2867"/>
              <a:ext cx="2076" cy="149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5" y="3525"/>
              <a:ext cx="1209" cy="559"/>
            </a:xfrm>
            <a:prstGeom prst="rect">
              <a:avLst/>
            </a:prstGeom>
          </p:spPr>
        </p:pic>
        <p:cxnSp>
          <p:nvCxnSpPr>
            <p:cNvPr id="10" name="直接箭头连接符 9"/>
            <p:cNvCxnSpPr/>
            <p:nvPr/>
          </p:nvCxnSpPr>
          <p:spPr>
            <a:xfrm flipV="1">
              <a:off x="6300" y="4255"/>
              <a:ext cx="574" cy="6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8444" y="4255"/>
              <a:ext cx="736" cy="110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课后练习</a:t>
            </a:r>
            <a:endParaRPr lang="zh-CN" altLang="en-US" dirty="0"/>
          </a:p>
        </p:txBody>
      </p:sp>
      <p:sp>
        <p:nvSpPr>
          <p:cNvPr id="3" name="内容占位符 2"/>
          <p:cNvSpPr>
            <a:spLocks noGrp="1"/>
          </p:cNvSpPr>
          <p:nvPr>
            <p:ph sz="quarter" idx="1"/>
          </p:nvPr>
        </p:nvSpPr>
        <p:spPr/>
        <p:txBody>
          <a:bodyPr/>
          <a:lstStyle/>
          <a:p>
            <a:r>
              <a:rPr lang="zh-CN" altLang="en-US" dirty="0"/>
              <a:t>知识点</a:t>
            </a:r>
            <a:endParaRPr lang="en-US" altLang="zh-CN" dirty="0"/>
          </a:p>
          <a:p>
            <a:pPr lvl="1"/>
            <a:r>
              <a:rPr lang="zh-CN" altLang="en-US" dirty="0"/>
              <a:t>激活函数</a:t>
            </a:r>
            <a:endParaRPr lang="en-US" altLang="zh-CN" dirty="0"/>
          </a:p>
          <a:p>
            <a:pPr lvl="1"/>
            <a:r>
              <a:rPr lang="zh-CN" altLang="en-US" dirty="0"/>
              <a:t>误差反向传播</a:t>
            </a:r>
            <a:endParaRPr lang="en-US" altLang="zh-CN" dirty="0"/>
          </a:p>
          <a:p>
            <a:pPr lvl="1"/>
            <a:r>
              <a:rPr lang="zh-CN" altLang="en-US" dirty="0"/>
              <a:t>自动微分与计算图</a:t>
            </a:r>
            <a:endParaRPr lang="zh-CN" altLang="en-US" dirty="0"/>
          </a:p>
          <a:p>
            <a:pPr lvl="1"/>
            <a:endParaRPr lang="en-US" altLang="zh-CN" dirty="0"/>
          </a:p>
          <a:p>
            <a:pPr lvl="1"/>
            <a:r>
              <a:rPr lang="en-US" altLang="zh-CN" dirty="0"/>
              <a:t>TensorFlow</a:t>
            </a:r>
            <a:r>
              <a:rPr lang="zh-CN" altLang="en-US" dirty="0"/>
              <a:t>游乐场</a:t>
            </a:r>
            <a:endParaRPr lang="en-US" altLang="zh-CN" dirty="0"/>
          </a:p>
          <a:p>
            <a:pPr lvl="1"/>
            <a:endParaRPr lang="en-US" altLang="zh-CN" dirty="0"/>
          </a:p>
          <a:p>
            <a:r>
              <a:rPr lang="zh-CN" altLang="en-US" dirty="0"/>
              <a:t>编程练习</a:t>
            </a:r>
            <a:r>
              <a:rPr lang="en-US" altLang="zh-CN" dirty="0"/>
              <a:t>1</a:t>
            </a:r>
            <a:endParaRPr lang="en-US" altLang="zh-CN" dirty="0"/>
          </a:p>
          <a:p>
            <a:pPr lvl="1"/>
            <a:r>
              <a:rPr lang="zh-CN" altLang="en-US" dirty="0"/>
              <a:t>使用</a:t>
            </a:r>
            <a:r>
              <a:rPr lang="en-US" altLang="zh-CN" dirty="0" err="1"/>
              <a:t>Numpy</a:t>
            </a:r>
            <a:r>
              <a:rPr lang="zh-CN" altLang="en-US" dirty="0"/>
              <a:t>实现前馈神经网络</a:t>
            </a:r>
            <a:endParaRPr lang="en-US" altLang="zh-CN" dirty="0"/>
          </a:p>
          <a:p>
            <a:pPr lvl="1"/>
            <a:r>
              <a:rPr lang="en-US" altLang="zh-CN" dirty="0">
                <a:hlinkClick r:id="rId1" tooltip="chap4_ simple neural network"/>
              </a:rPr>
              <a:t>chap4_ simple neural network</a:t>
            </a:r>
            <a:endParaRPr lang="en-US" altLang="zh-CN" dirty="0"/>
          </a:p>
          <a:p>
            <a:pPr marL="0" indent="0">
              <a:buNone/>
            </a:pPr>
            <a:endParaRPr lang="en-US" altLang="zh-CN" dirty="0"/>
          </a:p>
        </p:txBody>
      </p:sp>
      <p:pic>
        <p:nvPicPr>
          <p:cNvPr id="5" name="图片 4"/>
          <p:cNvPicPr>
            <a:picLocks noChangeAspect="1"/>
          </p:cNvPicPr>
          <p:nvPr/>
        </p:nvPicPr>
        <p:blipFill>
          <a:blip r:embed="rId2"/>
          <a:stretch>
            <a:fillRect/>
          </a:stretch>
        </p:blipFill>
        <p:spPr>
          <a:xfrm>
            <a:off x="3339465" y="1058545"/>
            <a:ext cx="5697220" cy="3434080"/>
          </a:xfrm>
          <a:prstGeom prst="rect">
            <a:avLst/>
          </a:prstGeom>
        </p:spPr>
      </p:pic>
      <p:sp>
        <p:nvSpPr>
          <p:cNvPr id="6" name="文本框 5"/>
          <p:cNvSpPr txBox="1"/>
          <p:nvPr/>
        </p:nvSpPr>
        <p:spPr>
          <a:xfrm>
            <a:off x="3339465" y="4492625"/>
            <a:ext cx="5696585" cy="306705"/>
          </a:xfrm>
          <a:prstGeom prst="rect">
            <a:avLst/>
          </a:prstGeom>
          <a:noFill/>
        </p:spPr>
        <p:txBody>
          <a:bodyPr wrap="square" rtlCol="0" anchor="t">
            <a:spAutoFit/>
          </a:bodyPr>
          <a:p>
            <a:pPr algn="ctr"/>
            <a:r>
              <a:rPr lang="zh-CN" altLang="en-US" sz="1400">
                <a:solidFill>
                  <a:srgbClr val="7030A0"/>
                </a:solidFill>
                <a:latin typeface="Bookman Old Style" panose="02050604050505020204" charset="0"/>
                <a:cs typeface="Bookman Old Style" panose="02050604050505020204" charset="0"/>
              </a:rPr>
              <a:t>http://playground.tensorflow.org</a:t>
            </a:r>
            <a:endParaRPr lang="zh-CN" altLang="en-US" sz="1400">
              <a:solidFill>
                <a:srgbClr val="7030A0"/>
              </a:solidFill>
              <a:latin typeface="Bookman Old Style" panose="02050604050505020204" charset="0"/>
              <a:cs typeface="Bookman Old Style" panose="020506040505050202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激活函数的性质</a:t>
            </a:r>
            <a:endParaRPr lang="zh-CN" altLang="en-US" dirty="0"/>
          </a:p>
        </p:txBody>
      </p:sp>
      <p:sp>
        <p:nvSpPr>
          <p:cNvPr id="3" name="内容占位符 2"/>
          <p:cNvSpPr>
            <a:spLocks noGrp="1"/>
          </p:cNvSpPr>
          <p:nvPr>
            <p:ph sz="quarter" idx="1"/>
          </p:nvPr>
        </p:nvSpPr>
        <p:spPr/>
        <p:txBody>
          <a:bodyPr/>
          <a:lstStyle/>
          <a:p>
            <a:r>
              <a:rPr lang="zh-CN" altLang="en-US" dirty="0"/>
              <a:t>连续并可导（允许少数点上不可导）的非线性函数。</a:t>
            </a:r>
            <a:endParaRPr lang="en-US" altLang="zh-CN" dirty="0"/>
          </a:p>
          <a:p>
            <a:pPr lvl="1"/>
            <a:r>
              <a:rPr lang="zh-CN" altLang="en-US" dirty="0"/>
              <a:t>可导的激活函数可以直接利用数值优化的方法来学习网络参数。</a:t>
            </a:r>
            <a:endParaRPr lang="en-US" altLang="zh-CN" dirty="0"/>
          </a:p>
          <a:p>
            <a:r>
              <a:rPr lang="zh-CN" altLang="en-US" dirty="0"/>
              <a:t>激活函数及其导函数要尽可能的简单</a:t>
            </a:r>
            <a:endParaRPr lang="en-US" altLang="zh-CN" dirty="0"/>
          </a:p>
          <a:p>
            <a:pPr lvl="1"/>
            <a:r>
              <a:rPr lang="zh-CN" altLang="en-US" dirty="0"/>
              <a:t>有利于提高网络计算效率。  </a:t>
            </a:r>
            <a:endParaRPr lang="en-US" altLang="zh-CN" dirty="0"/>
          </a:p>
          <a:p>
            <a:r>
              <a:rPr lang="zh-CN" altLang="en-US" dirty="0"/>
              <a:t>激活函数的导函数的值域要在一个合适的区间内</a:t>
            </a:r>
            <a:endParaRPr lang="en-US" altLang="zh-CN" dirty="0"/>
          </a:p>
          <a:p>
            <a:pPr lvl="1"/>
            <a:r>
              <a:rPr lang="zh-CN" altLang="en-US" dirty="0"/>
              <a:t>不能太大也不能太小，否则会影响训练的效率和稳定性。</a:t>
            </a:r>
            <a:endParaRPr lang="en-US" altLang="zh-CN" dirty="0"/>
          </a:p>
          <a:p>
            <a:r>
              <a:rPr lang="zh-CN" altLang="en-US" dirty="0"/>
              <a:t>单调递增</a:t>
            </a:r>
            <a:endParaRPr lang="en-US" altLang="zh-CN" dirty="0"/>
          </a:p>
          <a:p>
            <a:pPr lvl="1"/>
            <a:r>
              <a:rPr lang="en-US" altLang="zh-CN" dirty="0">
                <a:latin typeface="+mn-lt"/>
              </a:rPr>
              <a:t>???</a:t>
            </a:r>
            <a:endParaRPr lang="zh-CN" altLang="en-US"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a:t>
            </a:r>
            <a:endParaRPr lang="zh-CN" altLang="en-US" dirty="0"/>
          </a:p>
        </p:txBody>
      </p:sp>
      <p:sp>
        <p:nvSpPr>
          <p:cNvPr id="4" name="内容占位符 3"/>
          <p:cNvSpPr>
            <a:spLocks noGrp="1"/>
          </p:cNvSpPr>
          <p:nvPr>
            <p:ph sz="quarter" idx="1"/>
          </p:nvPr>
        </p:nvSpPr>
        <p:spPr/>
        <p:txBody>
          <a:bodyPr/>
          <a:lstStyle/>
          <a:p>
            <a:r>
              <a:rPr lang="en-US" altLang="zh-CN" dirty="0"/>
              <a:t>Logistic &amp; Tanh</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性质：</a:t>
            </a:r>
            <a:endParaRPr lang="en-US" altLang="zh-CN" dirty="0"/>
          </a:p>
          <a:p>
            <a:pPr lvl="1"/>
            <a:r>
              <a:rPr lang="zh-CN" altLang="en-US" dirty="0"/>
              <a:t>饱和函数</a:t>
            </a:r>
            <a:endParaRPr lang="en-US" altLang="zh-CN" dirty="0"/>
          </a:p>
          <a:p>
            <a:pPr lvl="1"/>
            <a:r>
              <a:rPr lang="en-US" altLang="zh-CN" dirty="0"/>
              <a:t>Tanh</a:t>
            </a:r>
            <a:r>
              <a:rPr lang="zh-CN" altLang="en-US" dirty="0"/>
              <a:t>函数是零中心化的，而</a:t>
            </a:r>
            <a:r>
              <a:rPr lang="en-US" altLang="zh-CN" dirty="0"/>
              <a:t>logistic</a:t>
            </a:r>
            <a:r>
              <a:rPr lang="zh-CN" altLang="en-US" dirty="0"/>
              <a:t>函数的输出恒大于</a:t>
            </a:r>
            <a:r>
              <a:rPr lang="en-US" altLang="zh-CN" dirty="0"/>
              <a:t>0</a:t>
            </a:r>
            <a:endParaRPr lang="en-US" altLang="zh-CN" dirty="0"/>
          </a:p>
          <a:p>
            <a:pPr lvl="1"/>
            <a:endParaRPr lang="zh-CN" altLang="en-US"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0925" y="1916430"/>
            <a:ext cx="1961515" cy="662940"/>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45" y="2887980"/>
            <a:ext cx="2821940" cy="59563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058545"/>
            <a:ext cx="4311650" cy="3325495"/>
          </a:xfrm>
          <a:prstGeom prst="rect">
            <a:avLst/>
          </a:prstGeom>
        </p:spPr>
      </p:pic>
      <p:sp>
        <p:nvSpPr>
          <p:cNvPr id="6" name="矩形 5"/>
          <p:cNvSpPr/>
          <p:nvPr/>
        </p:nvSpPr>
        <p:spPr>
          <a:xfrm>
            <a:off x="4724400" y="4465320"/>
            <a:ext cx="4311650" cy="829945"/>
          </a:xfrm>
          <a:prstGeom prst="rect">
            <a:avLst/>
          </a:prstGeom>
        </p:spPr>
        <p:txBody>
          <a:bodyPr wrap="square">
            <a:spAutoFit/>
          </a:bodyPr>
          <a:lstStyle/>
          <a:p>
            <a:r>
              <a:rPr lang="zh-CN" altLang="en-US" sz="1600" dirty="0">
                <a:solidFill>
                  <a:srgbClr val="FF0000"/>
                </a:solidFill>
                <a:latin typeface="幼圆" panose="02010509060101010101" charset="-122"/>
                <a:ea typeface="幼圆" panose="02010509060101010101" charset="-122"/>
                <a:cs typeface="幼圆" panose="02010509060101010101" charset="-122"/>
              </a:rPr>
              <a:t>非零中心化的输出会使得其后一层的神经元的输入发生偏置偏移（</a:t>
            </a:r>
            <a:r>
              <a:rPr lang="en-US" altLang="zh-CN" sz="1600" dirty="0">
                <a:solidFill>
                  <a:srgbClr val="FF0000"/>
                </a:solidFill>
                <a:latin typeface="幼圆" panose="02010509060101010101" charset="-122"/>
                <a:ea typeface="幼圆" panose="02010509060101010101" charset="-122"/>
                <a:cs typeface="幼圆" panose="02010509060101010101" charset="-122"/>
              </a:rPr>
              <a:t>bias shift</a:t>
            </a:r>
            <a:r>
              <a:rPr lang="zh-CN" altLang="en-US" sz="1600" dirty="0">
                <a:solidFill>
                  <a:srgbClr val="FF0000"/>
                </a:solidFill>
                <a:latin typeface="幼圆" panose="02010509060101010101" charset="-122"/>
                <a:ea typeface="幼圆" panose="02010509060101010101" charset="-122"/>
                <a:cs typeface="幼圆" panose="02010509060101010101" charset="-122"/>
              </a:rPr>
              <a:t>），并进一步使得梯度下降的收敛速度变慢。</a:t>
            </a:r>
            <a:endParaRPr lang="zh-CN" altLang="en-US" sz="1600" dirty="0">
              <a:solidFill>
                <a:srgbClr val="FF0000"/>
              </a:solidFill>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4" name="图片 3"/>
          <p:cNvPicPr>
            <a:picLocks noChangeAspect="1"/>
          </p:cNvPicPr>
          <p:nvPr/>
        </p:nvPicPr>
        <p:blipFill>
          <a:blip r:embed="rId1"/>
          <a:stretch>
            <a:fillRect/>
          </a:stretch>
        </p:blipFill>
        <p:spPr>
          <a:xfrm>
            <a:off x="236220" y="1449705"/>
            <a:ext cx="8671560" cy="47193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5" name="图片 4"/>
          <p:cNvPicPr>
            <a:picLocks noChangeAspect="1"/>
          </p:cNvPicPr>
          <p:nvPr/>
        </p:nvPicPr>
        <p:blipFill>
          <a:blip r:embed="rId1"/>
          <a:stretch>
            <a:fillRect/>
          </a:stretch>
        </p:blipFill>
        <p:spPr>
          <a:xfrm>
            <a:off x="44450" y="1230630"/>
            <a:ext cx="8991600" cy="497586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2_Orig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2557</Words>
  <Application>WPS 演示</Application>
  <PresentationFormat>宽屏</PresentationFormat>
  <Paragraphs>305</Paragraphs>
  <Slides>51</Slides>
  <Notes>6</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71" baseType="lpstr">
      <vt:lpstr>Arial</vt:lpstr>
      <vt:lpstr>宋体</vt:lpstr>
      <vt:lpstr>Wingdings</vt:lpstr>
      <vt:lpstr>Century Schoolbook</vt:lpstr>
      <vt:lpstr>微软雅黑</vt:lpstr>
      <vt:lpstr>Calibri</vt:lpstr>
      <vt:lpstr>Wingdings 3</vt:lpstr>
      <vt:lpstr>思源宋体</vt:lpstr>
      <vt:lpstr>Wingdings 3</vt:lpstr>
      <vt:lpstr>Cambria</vt:lpstr>
      <vt:lpstr>汉仪旗黑-85S</vt:lpstr>
      <vt:lpstr>华文中宋</vt:lpstr>
      <vt:lpstr>华文楷体</vt:lpstr>
      <vt:lpstr>幼圆</vt:lpstr>
      <vt:lpstr>Arial Unicode MS</vt:lpstr>
      <vt:lpstr>Cambria Math</vt:lpstr>
      <vt:lpstr>Bookman Old Style</vt:lpstr>
      <vt:lpstr>Helvetica</vt:lpstr>
      <vt:lpstr>2_Origin</vt:lpstr>
      <vt:lpstr>Equation.3</vt:lpstr>
      <vt:lpstr>前馈神经网络</vt:lpstr>
      <vt:lpstr>神经网络</vt:lpstr>
      <vt:lpstr>神经网络</vt:lpstr>
      <vt:lpstr>生物神经元</vt:lpstr>
      <vt:lpstr>人工神经元</vt:lpstr>
      <vt:lpstr>激活函数的性质</vt:lpstr>
      <vt:lpstr>常见激活函数</vt:lpstr>
      <vt:lpstr>常见激活函数</vt:lpstr>
      <vt:lpstr>常见激活函数</vt:lpstr>
      <vt:lpstr>常见激活函数</vt:lpstr>
      <vt:lpstr>常见激活函数</vt:lpstr>
      <vt:lpstr>常见激活函数</vt:lpstr>
      <vt:lpstr>常见激活函数</vt:lpstr>
      <vt:lpstr>常见激活函数</vt:lpstr>
      <vt:lpstr>常见激活函数及其导数</vt:lpstr>
      <vt:lpstr>人工神经网络</vt:lpstr>
      <vt:lpstr>网络结构</vt:lpstr>
      <vt:lpstr>前馈神经网络</vt:lpstr>
      <vt:lpstr>网络结构</vt:lpstr>
      <vt:lpstr>信息传递过程</vt:lpstr>
      <vt:lpstr>前馈网络</vt:lpstr>
      <vt:lpstr>前馈网络</vt:lpstr>
      <vt:lpstr>深层前馈神经网络</vt:lpstr>
      <vt:lpstr>通用近似定理</vt:lpstr>
      <vt:lpstr>应用到机器学习</vt:lpstr>
      <vt:lpstr>应用到机器学习</vt:lpstr>
      <vt:lpstr>参数学习</vt:lpstr>
      <vt:lpstr>梯度下降</vt:lpstr>
      <vt:lpstr>如何计算梯度？</vt:lpstr>
      <vt:lpstr>矩阵微积分</vt:lpstr>
      <vt:lpstr>链式法则（Chain Rule）</vt:lpstr>
      <vt:lpstr>反向传播算法</vt:lpstr>
      <vt:lpstr>计算</vt:lpstr>
      <vt:lpstr>反向传播算法</vt:lpstr>
      <vt:lpstr>反向传播算法（backpropagation，BP）</vt:lpstr>
      <vt:lpstr>自动微分与计算图</vt:lpstr>
      <vt:lpstr>计算图</vt:lpstr>
      <vt:lpstr>自动微分</vt:lpstr>
      <vt:lpstr>静态计算图和动态计算图</vt:lpstr>
      <vt:lpstr>静态计算图和动态计算图</vt:lpstr>
      <vt:lpstr>静态计算图和动态计算图</vt:lpstr>
      <vt:lpstr>静态计算图和动态计算图</vt:lpstr>
      <vt:lpstr>如何实现？</vt:lpstr>
      <vt:lpstr>Getting started: 30 seconds to Keras</vt:lpstr>
      <vt:lpstr>深度学习的三个步骤</vt:lpstr>
      <vt:lpstr>优化问题</vt:lpstr>
      <vt:lpstr>优化问题</vt:lpstr>
      <vt:lpstr>优化问题</vt:lpstr>
      <vt:lpstr>优化问题</vt:lpstr>
      <vt:lpstr>课后练习</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2031</cp:revision>
  <dcterms:created xsi:type="dcterms:W3CDTF">2009-03-19T21:17:00Z</dcterms:created>
  <dcterms:modified xsi:type="dcterms:W3CDTF">2020-04-15T15:06:08Z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